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58" r:id="rId4"/>
    <p:sldId id="259" r:id="rId5"/>
    <p:sldId id="264" r:id="rId6"/>
    <p:sldId id="262" r:id="rId7"/>
    <p:sldId id="263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7362"/>
    <a:srgbClr val="661702"/>
    <a:srgbClr val="DEB4FF"/>
    <a:srgbClr val="C2AA10"/>
    <a:srgbClr val="C99DDD"/>
    <a:srgbClr val="B85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2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8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13DAA5-BF93-A743-A613-618EFB7652E4}" type="doc">
      <dgm:prSet loTypeId="urn:microsoft.com/office/officeart/2009/layout/CircleArrow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CB96B08-1E04-BC4B-9551-FA3A0FA030F5}">
      <dgm:prSet phldrT="[Text]"/>
      <dgm:spPr/>
      <dgm:t>
        <a:bodyPr/>
        <a:lstStyle/>
        <a:p>
          <a:r>
            <a:rPr lang="de-DE" dirty="0"/>
            <a:t>1</a:t>
          </a:r>
        </a:p>
      </dgm:t>
    </dgm:pt>
    <dgm:pt modelId="{4856A4EA-9602-E547-8C55-6610880F17C0}" type="parTrans" cxnId="{7469AB87-AA16-B94F-8168-D21A9E999C4B}">
      <dgm:prSet/>
      <dgm:spPr/>
      <dgm:t>
        <a:bodyPr/>
        <a:lstStyle/>
        <a:p>
          <a:endParaRPr lang="de-DE"/>
        </a:p>
      </dgm:t>
    </dgm:pt>
    <dgm:pt modelId="{DD01EFD8-9F29-C945-983D-89E90B013EFA}" type="sibTrans" cxnId="{7469AB87-AA16-B94F-8168-D21A9E999C4B}">
      <dgm:prSet/>
      <dgm:spPr/>
      <dgm:t>
        <a:bodyPr/>
        <a:lstStyle/>
        <a:p>
          <a:endParaRPr lang="de-DE"/>
        </a:p>
      </dgm:t>
    </dgm:pt>
    <dgm:pt modelId="{8B7B7052-4158-CC4B-A372-37FED6F37546}">
      <dgm:prSet phldrT="[Text]"/>
      <dgm:spPr/>
      <dgm:t>
        <a:bodyPr/>
        <a:lstStyle/>
        <a:p>
          <a:r>
            <a:rPr lang="de-DE" dirty="0"/>
            <a:t>2</a:t>
          </a:r>
        </a:p>
      </dgm:t>
    </dgm:pt>
    <dgm:pt modelId="{67BAAEAB-A906-F548-BB90-55C2E671C865}" type="parTrans" cxnId="{71DDD806-2C4A-CF4E-90C9-145BA0F54EE8}">
      <dgm:prSet/>
      <dgm:spPr/>
      <dgm:t>
        <a:bodyPr/>
        <a:lstStyle/>
        <a:p>
          <a:endParaRPr lang="de-DE"/>
        </a:p>
      </dgm:t>
    </dgm:pt>
    <dgm:pt modelId="{94E27F89-4F95-C74B-B5AA-68E7E662E5F2}" type="sibTrans" cxnId="{71DDD806-2C4A-CF4E-90C9-145BA0F54EE8}">
      <dgm:prSet/>
      <dgm:spPr/>
      <dgm:t>
        <a:bodyPr/>
        <a:lstStyle/>
        <a:p>
          <a:endParaRPr lang="de-DE"/>
        </a:p>
      </dgm:t>
    </dgm:pt>
    <dgm:pt modelId="{3259815E-13CE-3C4D-9B61-AC9F6ED26E08}">
      <dgm:prSet phldrT="[Text]"/>
      <dgm:spPr/>
      <dgm:t>
        <a:bodyPr/>
        <a:lstStyle/>
        <a:p>
          <a:r>
            <a:rPr lang="de-DE" dirty="0"/>
            <a:t>3</a:t>
          </a:r>
        </a:p>
      </dgm:t>
    </dgm:pt>
    <dgm:pt modelId="{8B007214-706B-C24D-8285-0CCB76F7DB7F}" type="parTrans" cxnId="{DDC3BCFF-53DD-6F4E-807E-E4E5220908BE}">
      <dgm:prSet/>
      <dgm:spPr/>
      <dgm:t>
        <a:bodyPr/>
        <a:lstStyle/>
        <a:p>
          <a:endParaRPr lang="de-DE"/>
        </a:p>
      </dgm:t>
    </dgm:pt>
    <dgm:pt modelId="{A1B3424C-EB04-B54C-A470-9AC15DB11365}" type="sibTrans" cxnId="{DDC3BCFF-53DD-6F4E-807E-E4E5220908BE}">
      <dgm:prSet/>
      <dgm:spPr/>
      <dgm:t>
        <a:bodyPr/>
        <a:lstStyle/>
        <a:p>
          <a:endParaRPr lang="de-DE"/>
        </a:p>
      </dgm:t>
    </dgm:pt>
    <dgm:pt modelId="{6D4F5734-AA9D-464E-B4CB-AE07BB545076}" type="pres">
      <dgm:prSet presAssocID="{8F13DAA5-BF93-A743-A613-618EFB7652E4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AA5A03D7-FF0E-B740-843B-FE423CA60779}" type="pres">
      <dgm:prSet presAssocID="{9CB96B08-1E04-BC4B-9551-FA3A0FA030F5}" presName="Accent1" presStyleCnt="0"/>
      <dgm:spPr/>
    </dgm:pt>
    <dgm:pt modelId="{878509D7-E7FB-574C-8E3C-2745296106CA}" type="pres">
      <dgm:prSet presAssocID="{9CB96B08-1E04-BC4B-9551-FA3A0FA030F5}" presName="Accent" presStyleLbl="node1" presStyleIdx="0" presStyleCnt="3"/>
      <dgm:spPr>
        <a:solidFill>
          <a:srgbClr val="7030A0"/>
        </a:solidFill>
      </dgm:spPr>
    </dgm:pt>
    <dgm:pt modelId="{C650451E-50CC-F44A-AD29-A7F95275D55A}" type="pres">
      <dgm:prSet presAssocID="{9CB96B08-1E04-BC4B-9551-FA3A0FA030F5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7256A51B-0EA7-F244-963E-431241046A48}" type="pres">
      <dgm:prSet presAssocID="{8B7B7052-4158-CC4B-A372-37FED6F37546}" presName="Accent2" presStyleCnt="0"/>
      <dgm:spPr/>
    </dgm:pt>
    <dgm:pt modelId="{F8C95D4C-3EA3-A642-8B25-3811FC050A4C}" type="pres">
      <dgm:prSet presAssocID="{8B7B7052-4158-CC4B-A372-37FED6F37546}" presName="Accent" presStyleLbl="node1" presStyleIdx="1" presStyleCnt="3"/>
      <dgm:spPr>
        <a:solidFill>
          <a:srgbClr val="C99DDD"/>
        </a:solidFill>
      </dgm:spPr>
    </dgm:pt>
    <dgm:pt modelId="{3A27C13B-FC7C-3C43-85E5-7022A31E0D27}" type="pres">
      <dgm:prSet presAssocID="{8B7B7052-4158-CC4B-A372-37FED6F37546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B57AD3F9-121F-9E45-A3ED-A8A5978DEA7A}" type="pres">
      <dgm:prSet presAssocID="{3259815E-13CE-3C4D-9B61-AC9F6ED26E08}" presName="Accent3" presStyleCnt="0"/>
      <dgm:spPr/>
    </dgm:pt>
    <dgm:pt modelId="{C5B34184-5C20-E240-9721-E2394535BFB6}" type="pres">
      <dgm:prSet presAssocID="{3259815E-13CE-3C4D-9B61-AC9F6ED26E08}" presName="Accent" presStyleLbl="node1" presStyleIdx="2" presStyleCnt="3"/>
      <dgm:spPr>
        <a:solidFill>
          <a:srgbClr val="C2AA10"/>
        </a:solidFill>
      </dgm:spPr>
    </dgm:pt>
    <dgm:pt modelId="{056D6E0E-937D-9441-8689-60DF97C9BE28}" type="pres">
      <dgm:prSet presAssocID="{3259815E-13CE-3C4D-9B61-AC9F6ED26E08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71DDD806-2C4A-CF4E-90C9-145BA0F54EE8}" srcId="{8F13DAA5-BF93-A743-A613-618EFB7652E4}" destId="{8B7B7052-4158-CC4B-A372-37FED6F37546}" srcOrd="1" destOrd="0" parTransId="{67BAAEAB-A906-F548-BB90-55C2E671C865}" sibTransId="{94E27F89-4F95-C74B-B5AA-68E7E662E5F2}"/>
    <dgm:cxn modelId="{2A15E110-58BB-E540-A69F-E3A9FE76A30B}" type="presOf" srcId="{9CB96B08-1E04-BC4B-9551-FA3A0FA030F5}" destId="{C650451E-50CC-F44A-AD29-A7F95275D55A}" srcOrd="0" destOrd="0" presId="urn:microsoft.com/office/officeart/2009/layout/CircleArrowProcess"/>
    <dgm:cxn modelId="{94863543-8EE0-8746-BB3A-DDA0A7A88A6E}" type="presOf" srcId="{8F13DAA5-BF93-A743-A613-618EFB7652E4}" destId="{6D4F5734-AA9D-464E-B4CB-AE07BB545076}" srcOrd="0" destOrd="0" presId="urn:microsoft.com/office/officeart/2009/layout/CircleArrowProcess"/>
    <dgm:cxn modelId="{7469AB87-AA16-B94F-8168-D21A9E999C4B}" srcId="{8F13DAA5-BF93-A743-A613-618EFB7652E4}" destId="{9CB96B08-1E04-BC4B-9551-FA3A0FA030F5}" srcOrd="0" destOrd="0" parTransId="{4856A4EA-9602-E547-8C55-6610880F17C0}" sibTransId="{DD01EFD8-9F29-C945-983D-89E90B013EFA}"/>
    <dgm:cxn modelId="{616DD1DE-3127-1146-A722-A41F9E61B04D}" type="presOf" srcId="{3259815E-13CE-3C4D-9B61-AC9F6ED26E08}" destId="{056D6E0E-937D-9441-8689-60DF97C9BE28}" srcOrd="0" destOrd="0" presId="urn:microsoft.com/office/officeart/2009/layout/CircleArrowProcess"/>
    <dgm:cxn modelId="{D3F708F3-3972-B545-879E-827A369D7164}" type="presOf" srcId="{8B7B7052-4158-CC4B-A372-37FED6F37546}" destId="{3A27C13B-FC7C-3C43-85E5-7022A31E0D27}" srcOrd="0" destOrd="0" presId="urn:microsoft.com/office/officeart/2009/layout/CircleArrowProcess"/>
    <dgm:cxn modelId="{DDC3BCFF-53DD-6F4E-807E-E4E5220908BE}" srcId="{8F13DAA5-BF93-A743-A613-618EFB7652E4}" destId="{3259815E-13CE-3C4D-9B61-AC9F6ED26E08}" srcOrd="2" destOrd="0" parTransId="{8B007214-706B-C24D-8285-0CCB76F7DB7F}" sibTransId="{A1B3424C-EB04-B54C-A470-9AC15DB11365}"/>
    <dgm:cxn modelId="{EF95E4ED-A65D-5143-8B7D-62258D4A87B4}" type="presParOf" srcId="{6D4F5734-AA9D-464E-B4CB-AE07BB545076}" destId="{AA5A03D7-FF0E-B740-843B-FE423CA60779}" srcOrd="0" destOrd="0" presId="urn:microsoft.com/office/officeart/2009/layout/CircleArrowProcess"/>
    <dgm:cxn modelId="{601ADA3A-FAA6-7045-8DA6-C8212B41B85C}" type="presParOf" srcId="{AA5A03D7-FF0E-B740-843B-FE423CA60779}" destId="{878509D7-E7FB-574C-8E3C-2745296106CA}" srcOrd="0" destOrd="0" presId="urn:microsoft.com/office/officeart/2009/layout/CircleArrowProcess"/>
    <dgm:cxn modelId="{94D3D2CB-E517-F243-AF3B-C231369780B4}" type="presParOf" srcId="{6D4F5734-AA9D-464E-B4CB-AE07BB545076}" destId="{C650451E-50CC-F44A-AD29-A7F95275D55A}" srcOrd="1" destOrd="0" presId="urn:microsoft.com/office/officeart/2009/layout/CircleArrowProcess"/>
    <dgm:cxn modelId="{0B883619-6CA7-CA4D-B301-63FFC2820F81}" type="presParOf" srcId="{6D4F5734-AA9D-464E-B4CB-AE07BB545076}" destId="{7256A51B-0EA7-F244-963E-431241046A48}" srcOrd="2" destOrd="0" presId="urn:microsoft.com/office/officeart/2009/layout/CircleArrowProcess"/>
    <dgm:cxn modelId="{8AD36DF4-E182-4A4B-8855-6E8D31DC5731}" type="presParOf" srcId="{7256A51B-0EA7-F244-963E-431241046A48}" destId="{F8C95D4C-3EA3-A642-8B25-3811FC050A4C}" srcOrd="0" destOrd="0" presId="urn:microsoft.com/office/officeart/2009/layout/CircleArrowProcess"/>
    <dgm:cxn modelId="{BCCFD7C8-2424-A643-A3E7-04BEDF5D442F}" type="presParOf" srcId="{6D4F5734-AA9D-464E-B4CB-AE07BB545076}" destId="{3A27C13B-FC7C-3C43-85E5-7022A31E0D27}" srcOrd="3" destOrd="0" presId="urn:microsoft.com/office/officeart/2009/layout/CircleArrowProcess"/>
    <dgm:cxn modelId="{04DFD1C1-4826-1D44-8B7C-DB63785AD477}" type="presParOf" srcId="{6D4F5734-AA9D-464E-B4CB-AE07BB545076}" destId="{B57AD3F9-121F-9E45-A3ED-A8A5978DEA7A}" srcOrd="4" destOrd="0" presId="urn:microsoft.com/office/officeart/2009/layout/CircleArrowProcess"/>
    <dgm:cxn modelId="{063CDBF9-3843-154D-B161-13850A9FFDFB}" type="presParOf" srcId="{B57AD3F9-121F-9E45-A3ED-A8A5978DEA7A}" destId="{C5B34184-5C20-E240-9721-E2394535BFB6}" srcOrd="0" destOrd="0" presId="urn:microsoft.com/office/officeart/2009/layout/CircleArrowProcess"/>
    <dgm:cxn modelId="{D68CF053-98C9-ED44-B0C1-E57CB6E607F1}" type="presParOf" srcId="{6D4F5734-AA9D-464E-B4CB-AE07BB545076}" destId="{056D6E0E-937D-9441-8689-60DF97C9BE2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509D7-E7FB-574C-8E3C-2745296106CA}">
      <dsp:nvSpPr>
        <dsp:cNvPr id="0" name=""/>
        <dsp:cNvSpPr/>
      </dsp:nvSpPr>
      <dsp:spPr>
        <a:xfrm>
          <a:off x="1311042" y="128398"/>
          <a:ext cx="2268866" cy="226921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50451E-50CC-F44A-AD29-A7F95275D55A}">
      <dsp:nvSpPr>
        <dsp:cNvPr id="0" name=""/>
        <dsp:cNvSpPr/>
      </dsp:nvSpPr>
      <dsp:spPr>
        <a:xfrm>
          <a:off x="1812537" y="947652"/>
          <a:ext cx="1260765" cy="630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100" kern="1200" dirty="0"/>
            <a:t>1</a:t>
          </a:r>
        </a:p>
      </dsp:txBody>
      <dsp:txXfrm>
        <a:off x="1812537" y="947652"/>
        <a:ext cx="1260765" cy="630231"/>
      </dsp:txXfrm>
    </dsp:sp>
    <dsp:sp modelId="{F8C95D4C-3EA3-A642-8B25-3811FC050A4C}">
      <dsp:nvSpPr>
        <dsp:cNvPr id="0" name=""/>
        <dsp:cNvSpPr/>
      </dsp:nvSpPr>
      <dsp:spPr>
        <a:xfrm>
          <a:off x="680873" y="1432229"/>
          <a:ext cx="2268866" cy="226921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C99DD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7C13B-FC7C-3C43-85E5-7022A31E0D27}">
      <dsp:nvSpPr>
        <dsp:cNvPr id="0" name=""/>
        <dsp:cNvSpPr/>
      </dsp:nvSpPr>
      <dsp:spPr>
        <a:xfrm>
          <a:off x="1184923" y="2259025"/>
          <a:ext cx="1260765" cy="630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100" kern="1200" dirty="0"/>
            <a:t>2</a:t>
          </a:r>
        </a:p>
      </dsp:txBody>
      <dsp:txXfrm>
        <a:off x="1184923" y="2259025"/>
        <a:ext cx="1260765" cy="630231"/>
      </dsp:txXfrm>
    </dsp:sp>
    <dsp:sp modelId="{C5B34184-5C20-E240-9721-E2394535BFB6}">
      <dsp:nvSpPr>
        <dsp:cNvPr id="0" name=""/>
        <dsp:cNvSpPr/>
      </dsp:nvSpPr>
      <dsp:spPr>
        <a:xfrm>
          <a:off x="1472526" y="2892085"/>
          <a:ext cx="1949308" cy="195008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C2AA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6D6E0E-937D-9441-8689-60DF97C9BE28}">
      <dsp:nvSpPr>
        <dsp:cNvPr id="0" name=""/>
        <dsp:cNvSpPr/>
      </dsp:nvSpPr>
      <dsp:spPr>
        <a:xfrm>
          <a:off x="1815519" y="3572283"/>
          <a:ext cx="1260765" cy="630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100" kern="1200" dirty="0"/>
            <a:t>3</a:t>
          </a:r>
        </a:p>
      </dsp:txBody>
      <dsp:txXfrm>
        <a:off x="1815519" y="3572283"/>
        <a:ext cx="1260765" cy="630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3026E-C477-0641-8DDA-EE6F618558F7}" type="datetimeFigureOut">
              <a:rPr lang="de-DE" smtClean="0"/>
              <a:t>30.11.22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A9B2D-7989-B742-8C7D-DB2519A5A1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567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A9B2D-7989-B742-8C7D-DB2519A5A15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332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A9B2D-7989-B742-8C7D-DB2519A5A15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3216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A9B2D-7989-B742-8C7D-DB2519A5A15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6956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2EA716-EEBB-70F5-99BC-C6FE7A7C7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860D5D3-FD2F-802E-FA7B-831D4C1844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62BC24-B94E-F966-4F9B-5BA8C8A2D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2423-0389-B942-81E8-4FBA5995F8F7}" type="datetimeFigureOut">
              <a:rPr lang="de-DE" smtClean="0"/>
              <a:t>30.11.22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6F02F0-CC0E-EACE-2D86-918947C4E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56BAC7-4FE9-F352-830E-FB016C4C3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E78F-74B9-0441-82BE-C762209953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360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FAF78-7E37-4D32-0241-CA5491B34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CCEEB41-BFB7-EB5D-AD78-5F29E3A06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22C536-193D-F1CA-4E43-BF662CF0C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2423-0389-B942-81E8-4FBA5995F8F7}" type="datetimeFigureOut">
              <a:rPr lang="de-DE" smtClean="0"/>
              <a:t>30.11.22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7F20E3-41C8-0E81-02BE-0D2DFADA6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F04AC4-1106-378B-6EE2-A76D72DB5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E78F-74B9-0441-82BE-C762209953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40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EB57835-43A3-EB72-1E38-3E5AB9B650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404322B-F8E0-A8D2-5D68-12512FD0C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01C4118-9F29-BE2F-7146-FE2DA9552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2423-0389-B942-81E8-4FBA5995F8F7}" type="datetimeFigureOut">
              <a:rPr lang="de-DE" smtClean="0"/>
              <a:t>30.11.22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889934-29F7-8595-1207-DCE783650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5FE0F9-5927-559D-9BB0-C62C25B5E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E78F-74B9-0441-82BE-C762209953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628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4638B9-2F3F-FEDD-1F43-D544CA7A0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49F143-EF90-D62A-BF62-C621946B1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E7FEE-8BB1-1776-C67D-1FDED69C0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2423-0389-B942-81E8-4FBA5995F8F7}" type="datetimeFigureOut">
              <a:rPr lang="de-DE" smtClean="0"/>
              <a:t>30.11.22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B65244-CB00-B5C3-A07D-15400A962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A73A23-9BC5-4C71-77AF-C8D30CBF9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E78F-74B9-0441-82BE-C762209953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447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1D7B3E-D04A-566F-0036-D1A5E4A26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325F8E-7173-03D8-A437-3EEF896F3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4DD35B-2295-92BA-CDA7-69FFFA1B1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2423-0389-B942-81E8-4FBA5995F8F7}" type="datetimeFigureOut">
              <a:rPr lang="de-DE" smtClean="0"/>
              <a:t>30.11.22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29ABC3-AFF9-823A-87CE-84667D7F7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2C973C-D8DC-E871-945E-455A043F3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E78F-74B9-0441-82BE-C762209953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020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A51B1-DD98-A6C5-7086-B8D964A62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3B9913-DA47-10F2-C4FE-0FC24E53D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F893A07-2CA2-F8E8-BBB9-F7CB55CF0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09402A-A838-5395-DB5F-079B343E6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2423-0389-B942-81E8-4FBA5995F8F7}" type="datetimeFigureOut">
              <a:rPr lang="de-DE" smtClean="0"/>
              <a:t>30.11.22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DE92E1A-B679-1D05-0F03-998DF31AD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3113CB4-6F00-7A44-FC81-041B24CF0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E78F-74B9-0441-82BE-C762209953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7503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BBAA42-1EE2-1EF0-7AF3-AB117E718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D1E7A0-AF92-09D5-BFAA-5C1A833F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929122F-CF34-5586-CA65-2E81D3FBC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A397168-B5CB-E115-FB4D-22C4982C67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C3A2D9F-5D61-57B6-B9E4-5E000C869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7BC373B-1995-A167-A2FA-5D0BBD2D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2423-0389-B942-81E8-4FBA5995F8F7}" type="datetimeFigureOut">
              <a:rPr lang="de-DE" smtClean="0"/>
              <a:t>30.11.22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B675E1D-183A-49F0-CAAC-7CAA71190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3C01E6B-45FA-2F78-C639-3D7CEBFFB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E78F-74B9-0441-82BE-C762209953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306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CCA1E1-8564-CBAD-58F9-3349D49A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8C0D165-3933-1EA9-9845-D4CC036AF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2423-0389-B942-81E8-4FBA5995F8F7}" type="datetimeFigureOut">
              <a:rPr lang="de-DE" smtClean="0"/>
              <a:t>30.11.22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B423D1B-3970-9DB5-9BD9-FCE48A724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5B76A95-D181-B6E7-78B3-027F64828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E78F-74B9-0441-82BE-C762209953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143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2DCC874-70A2-17F5-723C-7C15B7E1B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2423-0389-B942-81E8-4FBA5995F8F7}" type="datetimeFigureOut">
              <a:rPr lang="de-DE" smtClean="0"/>
              <a:t>30.11.22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C73C023-FDB6-776E-232B-B92BA6A9E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6236464-B185-0C06-35BE-FCD1D2BBE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E78F-74B9-0441-82BE-C762209953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670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62DCE3-9E77-18CC-0BA5-41E52A4D4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A5AA6E-8BC7-BFDE-C359-775B55F79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7547F72-4688-6791-81A3-43F8686B9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B9CB44-F181-C223-EE26-F98B35148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2423-0389-B942-81E8-4FBA5995F8F7}" type="datetimeFigureOut">
              <a:rPr lang="de-DE" smtClean="0"/>
              <a:t>30.11.22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76B13E2-97FC-C9D4-B986-8267196BB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98B4EA2-F481-A470-DBA2-894E1973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E78F-74B9-0441-82BE-C762209953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1146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3730AB-7DDE-88ED-E251-8D8F23029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46236B1-EAB5-7ED4-F5CE-71EC120C39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5480D5D-8E8B-FDB0-47D9-E8B288E84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8599A06-60D4-59D5-03DA-AD6FA7990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2423-0389-B942-81E8-4FBA5995F8F7}" type="datetimeFigureOut">
              <a:rPr lang="de-DE" smtClean="0"/>
              <a:t>30.11.22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65C9701-B85E-D098-985B-62A49C413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1C2CB65-86D8-1B7A-E7F8-DB90E96F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E78F-74B9-0441-82BE-C762209953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39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5FF34B4-6A4E-6BC6-0E78-082ED13C0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AE14C01-1928-ECA2-507A-4B21CA2AC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543713-D21C-A364-63FE-4D38359FF6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E2423-0389-B942-81E8-4FBA5995F8F7}" type="datetimeFigureOut">
              <a:rPr lang="de-DE" smtClean="0"/>
              <a:t>30.11.22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B83FE8-22F4-FB78-97DC-F8CC8CA783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39CC3E-CCEB-7D15-4EB5-9C00F3B52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AE78F-74B9-0441-82BE-C762209953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1232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Musik, Saxofon enthält.&#10;&#10;Automatisch generierte Beschreibung">
            <a:extLst>
              <a:ext uri="{FF2B5EF4-FFF2-40B4-BE49-F238E27FC236}">
                <a16:creationId xmlns:a16="http://schemas.microsoft.com/office/drawing/2014/main" id="{D91B046D-4608-2F92-D1BF-6A52B67F3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  <p:sp>
        <p:nvSpPr>
          <p:cNvPr id="14" name="Textfeld 5">
            <a:extLst>
              <a:ext uri="{FF2B5EF4-FFF2-40B4-BE49-F238E27FC236}">
                <a16:creationId xmlns:a16="http://schemas.microsoft.com/office/drawing/2014/main" id="{DED5D29F-76EF-D243-7094-099B2345A405}"/>
              </a:ext>
            </a:extLst>
          </p:cNvPr>
          <p:cNvSpPr txBox="1"/>
          <p:nvPr/>
        </p:nvSpPr>
        <p:spPr>
          <a:xfrm>
            <a:off x="1" y="5178392"/>
            <a:ext cx="12192000" cy="1679608"/>
          </a:xfrm>
          <a:prstGeom prst="rect">
            <a:avLst/>
          </a:prstGeom>
          <a:solidFill>
            <a:srgbClr val="7030A0">
              <a:alpha val="75000"/>
            </a:srgb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r"/>
            <a:r>
              <a:rPr lang="de-DE" sz="1600" dirty="0">
                <a:solidFill>
                  <a:srgbClr val="FFFFFF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 praxisorientiertes Konzept </a:t>
            </a: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de-DE" sz="1600" dirty="0">
                <a:solidFill>
                  <a:srgbClr val="FFFFFF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zur Belebung der Innenstädte </a:t>
            </a: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de-DE" sz="1600" dirty="0">
                <a:solidFill>
                  <a:srgbClr val="FFFFFF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 Kunst, Kultur und Kunsthandwerk.</a:t>
            </a:r>
            <a:br>
              <a:rPr lang="de-DE" sz="1400" dirty="0">
                <a:solidFill>
                  <a:srgbClr val="FFFFFF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de-DE" sz="1800" dirty="0">
                <a:solidFill>
                  <a:srgbClr val="FFFFFF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 Konzept für Menschen in ihren Städten und Gemeinden. 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de-DE" sz="2000" dirty="0">
                <a:solidFill>
                  <a:srgbClr val="FFFFFF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de-DE" sz="2600" dirty="0">
                <a:solidFill>
                  <a:srgbClr val="FFFFFF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de-DE" sz="2600" dirty="0">
                <a:solidFill>
                  <a:srgbClr val="FFFFFF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D7F459E4-3595-2CC5-C02C-619DC023C464}"/>
              </a:ext>
            </a:extLst>
          </p:cNvPr>
          <p:cNvGrpSpPr/>
          <p:nvPr/>
        </p:nvGrpSpPr>
        <p:grpSpPr>
          <a:xfrm>
            <a:off x="0" y="-1"/>
            <a:ext cx="9692641" cy="1795150"/>
            <a:chOff x="0" y="-1"/>
            <a:chExt cx="9692641" cy="1795150"/>
          </a:xfrm>
        </p:grpSpPr>
        <p:sp>
          <p:nvSpPr>
            <p:cNvPr id="5" name="Textfeld 6">
              <a:extLst>
                <a:ext uri="{FF2B5EF4-FFF2-40B4-BE49-F238E27FC236}">
                  <a16:creationId xmlns:a16="http://schemas.microsoft.com/office/drawing/2014/main" id="{0FBC036E-849D-7DFC-251B-23FED5C7EA3A}"/>
                </a:ext>
              </a:extLst>
            </p:cNvPr>
            <p:cNvSpPr txBox="1"/>
            <p:nvPr/>
          </p:nvSpPr>
          <p:spPr>
            <a:xfrm>
              <a:off x="0" y="-1"/>
              <a:ext cx="9269128" cy="900000"/>
            </a:xfrm>
            <a:prstGeom prst="rect">
              <a:avLst/>
            </a:prstGeom>
            <a:solidFill>
              <a:srgbClr val="7030A0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de-DE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marL="449580"/>
              <a:r>
                <a:rPr lang="de-DE" sz="3600" dirty="0">
                  <a:solidFill>
                    <a:srgbClr val="FFFFFF"/>
                  </a:solidFill>
                  <a:effectLst/>
                  <a:latin typeface="Avenir Next" panose="020B05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Die Live-Kulturstadt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feld 8">
              <a:extLst>
                <a:ext uri="{FF2B5EF4-FFF2-40B4-BE49-F238E27FC236}">
                  <a16:creationId xmlns:a16="http://schemas.microsoft.com/office/drawing/2014/main" id="{EDE84E6A-979D-11BE-A155-43CC300CD317}"/>
                </a:ext>
              </a:extLst>
            </p:cNvPr>
            <p:cNvSpPr txBox="1"/>
            <p:nvPr/>
          </p:nvSpPr>
          <p:spPr>
            <a:xfrm>
              <a:off x="1" y="895149"/>
              <a:ext cx="9692640" cy="900000"/>
            </a:xfrm>
            <a:prstGeom prst="rect">
              <a:avLst/>
            </a:prstGeom>
            <a:solidFill>
              <a:srgbClr val="CEB40C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de-DE" sz="80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YPSILON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8A1E31E3-7AAF-AB29-338A-83686D6EC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4199" y="1020278"/>
              <a:ext cx="1370060" cy="774870"/>
            </a:xfrm>
            <a:prstGeom prst="rect">
              <a:avLst/>
            </a:prstGeom>
          </p:spPr>
        </p:pic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42D09828-EBB2-2071-B4C2-E9928048CE6C}"/>
              </a:ext>
            </a:extLst>
          </p:cNvPr>
          <p:cNvSpPr txBox="1"/>
          <p:nvPr/>
        </p:nvSpPr>
        <p:spPr>
          <a:xfrm>
            <a:off x="9548261" y="4816631"/>
            <a:ext cx="26437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i="1" dirty="0">
                <a:solidFill>
                  <a:srgbClr val="9A7362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Foto: Jens </a:t>
            </a:r>
            <a:r>
              <a:rPr lang="de-DE" sz="1000" i="1" dirty="0" err="1">
                <a:solidFill>
                  <a:srgbClr val="9A7362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Thekkeveettil</a:t>
            </a:r>
            <a:r>
              <a:rPr lang="de-DE" sz="1000" i="1" dirty="0">
                <a:solidFill>
                  <a:srgbClr val="9A7362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de-DE" sz="1000" i="1" dirty="0" err="1">
                <a:solidFill>
                  <a:srgbClr val="9A7362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unsplash.com</a:t>
            </a:r>
            <a:r>
              <a:rPr lang="de-DE" sz="1000" i="1" dirty="0">
                <a:solidFill>
                  <a:srgbClr val="9A7362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000" dirty="0">
              <a:solidFill>
                <a:srgbClr val="9A736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597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8AEB8C-BEEA-E0CE-2928-DC788D478E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872" y="1167759"/>
            <a:ext cx="8693753" cy="63906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l"/>
            <a:r>
              <a:rPr lang="de-DE" sz="3600" b="1" dirty="0">
                <a:solidFill>
                  <a:srgbClr val="7030A0"/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Das Handlungskonzept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76DD077-AD36-FA69-1D21-DF9A9A5A5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873" y="1964615"/>
            <a:ext cx="7086333" cy="3725626"/>
          </a:xfrm>
        </p:spPr>
        <p:txBody>
          <a:bodyPr>
            <a:normAutofit/>
          </a:bodyPr>
          <a:lstStyle/>
          <a:p>
            <a:pPr algn="l"/>
            <a:r>
              <a:rPr lang="de-DE" sz="1600" dirty="0">
                <a:latin typeface="Avenir Next" panose="020B0503020202020204" pitchFamily="34" charset="0"/>
              </a:rPr>
              <a:t>Sie finden das Handlungskonzept der Live-Kulturstadt YPSILON mit vielen weiteren Inspirationen auf der Projekthomepage.</a:t>
            </a:r>
            <a:br>
              <a:rPr lang="de-DE" sz="1600" dirty="0">
                <a:latin typeface="Avenir Next" panose="020B0503020202020204" pitchFamily="34" charset="0"/>
              </a:rPr>
            </a:br>
            <a:endParaRPr lang="de-DE" sz="1600" dirty="0">
              <a:latin typeface="Avenir Next" panose="020B0503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Avenir Next" panose="020B0503020202020204" pitchFamily="34" charset="0"/>
              </a:rPr>
              <a:t>28 Seiten - PDF</a:t>
            </a:r>
            <a:br>
              <a:rPr lang="de-DE" sz="1600" dirty="0">
                <a:latin typeface="Avenir Next" panose="020B0503020202020204" pitchFamily="34" charset="0"/>
              </a:rPr>
            </a:br>
            <a:endParaRPr lang="de-DE" sz="1600" dirty="0">
              <a:latin typeface="Avenir Next" panose="020B0503020202020204" pitchFamily="34" charset="0"/>
            </a:endParaRPr>
          </a:p>
          <a:p>
            <a:pPr algn="l"/>
            <a:r>
              <a:rPr lang="de-DE" sz="2000" b="1" dirty="0" err="1">
                <a:solidFill>
                  <a:srgbClr val="7030A0"/>
                </a:solidFill>
                <a:latin typeface="Avenir Next" panose="020B0503020202020204" pitchFamily="34" charset="0"/>
              </a:rPr>
              <a:t>www.Y-CITY.org</a:t>
            </a:r>
            <a:endParaRPr lang="de-DE" sz="2000" b="1" dirty="0">
              <a:solidFill>
                <a:srgbClr val="7030A0"/>
              </a:solidFill>
              <a:latin typeface="Avenir Next" panose="020B0503020202020204" pitchFamily="34" charset="0"/>
            </a:endParaRPr>
          </a:p>
          <a:p>
            <a:pPr algn="l"/>
            <a:endParaRPr lang="de-DE" sz="2000" b="1" dirty="0">
              <a:solidFill>
                <a:srgbClr val="7030A0"/>
              </a:solidFill>
              <a:latin typeface="Avenir Next" panose="020B0503020202020204" pitchFamily="34" charset="0"/>
            </a:endParaRPr>
          </a:p>
          <a:p>
            <a:pPr algn="l"/>
            <a:endParaRPr lang="de-DE" sz="2000" b="1" dirty="0">
              <a:solidFill>
                <a:srgbClr val="7030A0"/>
              </a:solidFill>
              <a:latin typeface="Avenir Next" panose="020B0503020202020204" pitchFamily="34" charset="0"/>
            </a:endParaRPr>
          </a:p>
          <a:p>
            <a:pPr algn="l"/>
            <a:r>
              <a:rPr lang="de-DE" sz="2000" b="1" dirty="0">
                <a:solidFill>
                  <a:srgbClr val="7030A0"/>
                </a:solidFill>
                <a:latin typeface="Avenir Next" panose="020B0503020202020204" pitchFamily="34" charset="0"/>
              </a:rPr>
              <a:t>Herausgeber</a:t>
            </a:r>
          </a:p>
          <a:p>
            <a:pPr algn="l"/>
            <a:r>
              <a:rPr lang="de-DE" sz="1600" dirty="0">
                <a:latin typeface="Avenir Next" panose="020B0503020202020204" pitchFamily="34" charset="0"/>
              </a:rPr>
              <a:t>Günter Kuhr</a:t>
            </a:r>
            <a:br>
              <a:rPr lang="de-DE" sz="1600" dirty="0">
                <a:latin typeface="Avenir Next" panose="020B0503020202020204" pitchFamily="34" charset="0"/>
              </a:rPr>
            </a:br>
            <a:r>
              <a:rPr lang="de-DE" sz="1600" dirty="0">
                <a:latin typeface="Avenir Next" panose="020B0503020202020204" pitchFamily="34" charset="0"/>
              </a:rPr>
              <a:t>48329 Havixbeck, </a:t>
            </a:r>
            <a:r>
              <a:rPr lang="de-DE" sz="1600" dirty="0" err="1">
                <a:latin typeface="Avenir Next" panose="020B0503020202020204" pitchFamily="34" charset="0"/>
              </a:rPr>
              <a:t>Natrup</a:t>
            </a:r>
            <a:r>
              <a:rPr lang="de-DE" sz="1600" dirty="0">
                <a:latin typeface="Avenir Next" panose="020B0503020202020204" pitchFamily="34" charset="0"/>
              </a:rPr>
              <a:t> 14b</a:t>
            </a:r>
            <a:br>
              <a:rPr lang="de-DE" sz="1600" dirty="0">
                <a:latin typeface="Avenir Next" panose="020B0503020202020204" pitchFamily="34" charset="0"/>
              </a:rPr>
            </a:br>
            <a:r>
              <a:rPr lang="de-DE" sz="1600" dirty="0">
                <a:latin typeface="Avenir Next" panose="020B0503020202020204" pitchFamily="34" charset="0"/>
              </a:rPr>
              <a:t>E-Mail: kontakt </a:t>
            </a:r>
            <a:r>
              <a:rPr lang="de-DE" sz="1600">
                <a:latin typeface="Avenir Next" panose="020B0503020202020204" pitchFamily="34" charset="0"/>
              </a:rPr>
              <a:t>&lt;at&gt; y-city</a:t>
            </a:r>
            <a:r>
              <a:rPr lang="de-DE" sz="1600" dirty="0" err="1">
                <a:latin typeface="Avenir Next" panose="020B0503020202020204" pitchFamily="34" charset="0"/>
              </a:rPr>
              <a:t>.org</a:t>
            </a:r>
            <a:endParaRPr lang="de-DE" sz="1600" dirty="0">
              <a:latin typeface="Avenir Next" panose="020B0503020202020204" pitchFamily="34" charset="0"/>
            </a:endParaRPr>
          </a:p>
        </p:txBody>
      </p:sp>
      <p:sp>
        <p:nvSpPr>
          <p:cNvPr id="6" name="Textfeld 6">
            <a:extLst>
              <a:ext uri="{FF2B5EF4-FFF2-40B4-BE49-F238E27FC236}">
                <a16:creationId xmlns:a16="http://schemas.microsoft.com/office/drawing/2014/main" id="{DA8D79E8-BA47-8FFC-6110-73B6F084C77D}"/>
              </a:ext>
            </a:extLst>
          </p:cNvPr>
          <p:cNvSpPr txBox="1"/>
          <p:nvPr/>
        </p:nvSpPr>
        <p:spPr>
          <a:xfrm>
            <a:off x="0" y="6083166"/>
            <a:ext cx="12192000" cy="774834"/>
          </a:xfrm>
          <a:prstGeom prst="rect">
            <a:avLst/>
          </a:prstGeom>
          <a:solidFill>
            <a:srgbClr val="7030A0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49580" algn="r"/>
            <a:r>
              <a:rPr lang="de-DE" sz="2800" dirty="0">
                <a:solidFill>
                  <a:srgbClr val="DEB4FF"/>
                </a:solidFill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 Web: </a:t>
            </a:r>
            <a:r>
              <a:rPr lang="de-DE" sz="2800" dirty="0">
                <a:solidFill>
                  <a:srgbClr val="FFFFFF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Y-</a:t>
            </a:r>
            <a:r>
              <a:rPr lang="de-DE" sz="2800" dirty="0" err="1">
                <a:solidFill>
                  <a:srgbClr val="FFFFFF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CITY.org</a:t>
            </a:r>
            <a:endParaRPr lang="de-D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87FB335-C696-3197-CE8A-FFAEC93ED2F8}"/>
              </a:ext>
            </a:extLst>
          </p:cNvPr>
          <p:cNvGrpSpPr/>
          <p:nvPr/>
        </p:nvGrpSpPr>
        <p:grpSpPr>
          <a:xfrm>
            <a:off x="0" y="0"/>
            <a:ext cx="9692640" cy="900000"/>
            <a:chOff x="1" y="895149"/>
            <a:chExt cx="9692640" cy="900000"/>
          </a:xfrm>
        </p:grpSpPr>
        <p:sp>
          <p:nvSpPr>
            <p:cNvPr id="8" name="Textfeld 8">
              <a:extLst>
                <a:ext uri="{FF2B5EF4-FFF2-40B4-BE49-F238E27FC236}">
                  <a16:creationId xmlns:a16="http://schemas.microsoft.com/office/drawing/2014/main" id="{B33A0C57-2AD3-2A4B-2897-FE1F652147B5}"/>
                </a:ext>
              </a:extLst>
            </p:cNvPr>
            <p:cNvSpPr txBox="1"/>
            <p:nvPr/>
          </p:nvSpPr>
          <p:spPr>
            <a:xfrm>
              <a:off x="1" y="895149"/>
              <a:ext cx="9692640" cy="900000"/>
            </a:xfrm>
            <a:prstGeom prst="rect">
              <a:avLst/>
            </a:prstGeom>
            <a:solidFill>
              <a:srgbClr val="CEB40C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de-DE" sz="80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YPSILON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232884F0-DFFA-2FC2-61D2-7B5732186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4199" y="1020278"/>
              <a:ext cx="1370060" cy="774870"/>
            </a:xfrm>
            <a:prstGeom prst="rect">
              <a:avLst/>
            </a:prstGeom>
          </p:spPr>
        </p:pic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D04EC0E9-6524-E096-33A2-9EEC5CB5A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8765" y="942293"/>
            <a:ext cx="5089860" cy="564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2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Musik, Saxofon enthält.&#10;&#10;Automatisch generierte Beschreibung">
            <a:extLst>
              <a:ext uri="{FF2B5EF4-FFF2-40B4-BE49-F238E27FC236}">
                <a16:creationId xmlns:a16="http://schemas.microsoft.com/office/drawing/2014/main" id="{D91B046D-4608-2F92-D1BF-6A52B67F3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  <p:sp>
        <p:nvSpPr>
          <p:cNvPr id="5" name="Textfeld 6">
            <a:extLst>
              <a:ext uri="{FF2B5EF4-FFF2-40B4-BE49-F238E27FC236}">
                <a16:creationId xmlns:a16="http://schemas.microsoft.com/office/drawing/2014/main" id="{0FBC036E-849D-7DFC-251B-23FED5C7EA3A}"/>
              </a:ext>
            </a:extLst>
          </p:cNvPr>
          <p:cNvSpPr txBox="1"/>
          <p:nvPr/>
        </p:nvSpPr>
        <p:spPr>
          <a:xfrm>
            <a:off x="0" y="-1"/>
            <a:ext cx="9269128" cy="900000"/>
          </a:xfrm>
          <a:prstGeom prst="rect">
            <a:avLst/>
          </a:prstGeom>
          <a:solidFill>
            <a:srgbClr val="7030A0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49580"/>
            <a:r>
              <a:rPr lang="de-DE" sz="3600" dirty="0">
                <a:solidFill>
                  <a:srgbClr val="FFFFFF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Live-Kulturstadt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feld 5">
            <a:extLst>
              <a:ext uri="{FF2B5EF4-FFF2-40B4-BE49-F238E27FC236}">
                <a16:creationId xmlns:a16="http://schemas.microsoft.com/office/drawing/2014/main" id="{DED5D29F-76EF-D243-7094-099B2345A405}"/>
              </a:ext>
            </a:extLst>
          </p:cNvPr>
          <p:cNvSpPr txBox="1"/>
          <p:nvPr/>
        </p:nvSpPr>
        <p:spPr>
          <a:xfrm>
            <a:off x="-1" y="3021483"/>
            <a:ext cx="12192000" cy="2320538"/>
          </a:xfrm>
          <a:prstGeom prst="rect">
            <a:avLst/>
          </a:prstGeom>
          <a:solidFill>
            <a:srgbClr val="7030A0">
              <a:alpha val="75000"/>
            </a:srgb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de-DE" sz="3600" dirty="0">
                <a:solidFill>
                  <a:srgbClr val="FFFFFF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Herzlichen Dank für Ihr Interesse!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de-DE" sz="2600" dirty="0">
                <a:solidFill>
                  <a:srgbClr val="FFFFFF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B16A3703-DEAB-5433-EA8C-9DAFBABD83EC}"/>
              </a:ext>
            </a:extLst>
          </p:cNvPr>
          <p:cNvGrpSpPr/>
          <p:nvPr/>
        </p:nvGrpSpPr>
        <p:grpSpPr>
          <a:xfrm>
            <a:off x="1" y="895149"/>
            <a:ext cx="9692640" cy="909624"/>
            <a:chOff x="1" y="895149"/>
            <a:chExt cx="9692640" cy="909624"/>
          </a:xfrm>
        </p:grpSpPr>
        <p:sp>
          <p:nvSpPr>
            <p:cNvPr id="6" name="Textfeld 8">
              <a:extLst>
                <a:ext uri="{FF2B5EF4-FFF2-40B4-BE49-F238E27FC236}">
                  <a16:creationId xmlns:a16="http://schemas.microsoft.com/office/drawing/2014/main" id="{EDE84E6A-979D-11BE-A155-43CC300CD317}"/>
                </a:ext>
              </a:extLst>
            </p:cNvPr>
            <p:cNvSpPr txBox="1"/>
            <p:nvPr/>
          </p:nvSpPr>
          <p:spPr>
            <a:xfrm>
              <a:off x="1" y="895149"/>
              <a:ext cx="9692640" cy="900000"/>
            </a:xfrm>
            <a:prstGeom prst="rect">
              <a:avLst/>
            </a:prstGeom>
            <a:solidFill>
              <a:srgbClr val="CEB40C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de-DE" sz="80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YPSILON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8A1E31E3-7AAF-AB29-338A-83686D6EC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4199" y="1029903"/>
              <a:ext cx="1370060" cy="774870"/>
            </a:xfrm>
            <a:prstGeom prst="rect">
              <a:avLst/>
            </a:prstGeom>
          </p:spPr>
        </p:pic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42D09828-EBB2-2071-B4C2-E9928048CE6C}"/>
              </a:ext>
            </a:extLst>
          </p:cNvPr>
          <p:cNvSpPr txBox="1"/>
          <p:nvPr/>
        </p:nvSpPr>
        <p:spPr>
          <a:xfrm>
            <a:off x="9548262" y="6616591"/>
            <a:ext cx="26437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i="1" dirty="0">
                <a:solidFill>
                  <a:schemeClr val="bg1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Foto: Jens </a:t>
            </a:r>
            <a:r>
              <a:rPr lang="de-DE" sz="1000" i="1" dirty="0" err="1">
                <a:solidFill>
                  <a:schemeClr val="bg1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Thekkeveettil</a:t>
            </a:r>
            <a:r>
              <a:rPr lang="de-DE" sz="1000" i="1" dirty="0">
                <a:solidFill>
                  <a:schemeClr val="bg1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de-DE" sz="1000" i="1" dirty="0" err="1">
                <a:solidFill>
                  <a:schemeClr val="bg1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unsplash.com</a:t>
            </a:r>
            <a:r>
              <a:rPr lang="de-DE" sz="1000" i="1" dirty="0">
                <a:solidFill>
                  <a:schemeClr val="bg1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278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8AEB8C-BEEA-E0CE-2928-DC788D478E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872" y="1167759"/>
            <a:ext cx="7586847" cy="63906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l"/>
            <a:r>
              <a:rPr lang="de-DE" sz="3600" b="1" dirty="0">
                <a:solidFill>
                  <a:srgbClr val="7030A0"/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Einige Ziele des Konzeptes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76DD077-AD36-FA69-1D21-DF9A9A5A5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873" y="1964615"/>
            <a:ext cx="7086333" cy="3202069"/>
          </a:xfrm>
        </p:spPr>
        <p:txBody>
          <a:bodyPr>
            <a:normAutofit lnSpcReduction="10000"/>
          </a:bodyPr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Avenir Next" panose="020B0503020202020204" pitchFamily="34" charset="0"/>
              </a:rPr>
              <a:t>Belebung der Stadtzentren mit Kunst, Kultur und Kunsthandwerk</a:t>
            </a:r>
            <a:br>
              <a:rPr lang="de-DE" sz="1600" dirty="0">
                <a:latin typeface="Avenir Next" panose="020B0503020202020204" pitchFamily="34" charset="0"/>
              </a:rPr>
            </a:br>
            <a:endParaRPr lang="de-DE" sz="1600" dirty="0">
              <a:latin typeface="Avenir Next" panose="020B0503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Avenir Next" panose="020B0503020202020204" pitchFamily="34" charset="0"/>
              </a:rPr>
              <a:t>Erhöhung der Attraktivität und der regionalen Einzigartigkeit der Kommune</a:t>
            </a:r>
            <a:br>
              <a:rPr lang="de-DE" sz="1600" dirty="0">
                <a:latin typeface="Avenir Next" panose="020B0503020202020204" pitchFamily="34" charset="0"/>
              </a:rPr>
            </a:br>
            <a:endParaRPr lang="de-DE" sz="1600" dirty="0">
              <a:latin typeface="Avenir Next" panose="020B0503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Avenir Next" panose="020B0503020202020204" pitchFamily="34" charset="0"/>
              </a:rPr>
              <a:t>Förderung des Tourismus</a:t>
            </a:r>
            <a:br>
              <a:rPr lang="de-DE" sz="1600" dirty="0">
                <a:latin typeface="Avenir Next" panose="020B0503020202020204" pitchFamily="34" charset="0"/>
              </a:rPr>
            </a:br>
            <a:endParaRPr lang="de-DE" sz="1600" dirty="0">
              <a:latin typeface="Avenir Next" panose="020B0503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Avenir Next" panose="020B0503020202020204" pitchFamily="34" charset="0"/>
              </a:rPr>
              <a:t>Förderung der Begabungen von Kindern und Jugendlichen</a:t>
            </a:r>
            <a:br>
              <a:rPr lang="de-DE" sz="1600" dirty="0">
                <a:latin typeface="Avenir Next" panose="020B0503020202020204" pitchFamily="34" charset="0"/>
              </a:rPr>
            </a:br>
            <a:endParaRPr lang="de-DE" sz="1600" dirty="0">
              <a:latin typeface="Avenir Next" panose="020B0503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Avenir Next" panose="020B0503020202020204" pitchFamily="34" charset="0"/>
              </a:rPr>
              <a:t>Mit neuen Erlebnis- und Begegnungsräumen alle Generationen zusammenführen</a:t>
            </a:r>
            <a:br>
              <a:rPr lang="de-DE" sz="1600" dirty="0">
                <a:latin typeface="Avenir Next" panose="020B0503020202020204" pitchFamily="34" charset="0"/>
              </a:rPr>
            </a:br>
            <a:endParaRPr lang="de-DE" sz="1600" dirty="0">
              <a:latin typeface="Avenir Next" panose="020B0503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Avenir Next" panose="020B0503020202020204" pitchFamily="34" charset="0"/>
              </a:rPr>
              <a:t>Gesellschaftlichen Spannungen entgegenwirken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87FB335-C696-3197-CE8A-FFAEC93ED2F8}"/>
              </a:ext>
            </a:extLst>
          </p:cNvPr>
          <p:cNvGrpSpPr/>
          <p:nvPr/>
        </p:nvGrpSpPr>
        <p:grpSpPr>
          <a:xfrm>
            <a:off x="0" y="0"/>
            <a:ext cx="9692640" cy="900000"/>
            <a:chOff x="1" y="895149"/>
            <a:chExt cx="9692640" cy="900000"/>
          </a:xfrm>
        </p:grpSpPr>
        <p:sp>
          <p:nvSpPr>
            <p:cNvPr id="8" name="Textfeld 8">
              <a:extLst>
                <a:ext uri="{FF2B5EF4-FFF2-40B4-BE49-F238E27FC236}">
                  <a16:creationId xmlns:a16="http://schemas.microsoft.com/office/drawing/2014/main" id="{B33A0C57-2AD3-2A4B-2897-FE1F652147B5}"/>
                </a:ext>
              </a:extLst>
            </p:cNvPr>
            <p:cNvSpPr txBox="1"/>
            <p:nvPr/>
          </p:nvSpPr>
          <p:spPr>
            <a:xfrm>
              <a:off x="1" y="895149"/>
              <a:ext cx="9692640" cy="900000"/>
            </a:xfrm>
            <a:prstGeom prst="rect">
              <a:avLst/>
            </a:prstGeom>
            <a:solidFill>
              <a:srgbClr val="CEB40C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de-DE" sz="80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YPSILON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232884F0-DFFA-2FC2-61D2-7B5732186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4199" y="1020278"/>
              <a:ext cx="1370060" cy="774870"/>
            </a:xfrm>
            <a:prstGeom prst="rect">
              <a:avLst/>
            </a:prstGeom>
          </p:spPr>
        </p:pic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id="{F99B3E8C-CBDB-6014-4459-50764BBC59EB}"/>
              </a:ext>
            </a:extLst>
          </p:cNvPr>
          <p:cNvSpPr txBox="1"/>
          <p:nvPr/>
        </p:nvSpPr>
        <p:spPr>
          <a:xfrm>
            <a:off x="584198" y="5176346"/>
            <a:ext cx="6545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7030A0"/>
                </a:solidFill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de-DE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die Orte, mit denen die Menschen besondere Erlebnisse und positive Emotionen verbinden, kommen sie gerne wieder zurück.“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feld 6">
            <a:extLst>
              <a:ext uri="{FF2B5EF4-FFF2-40B4-BE49-F238E27FC236}">
                <a16:creationId xmlns:a16="http://schemas.microsoft.com/office/drawing/2014/main" id="{DA8D79E8-BA47-8FFC-6110-73B6F084C77D}"/>
              </a:ext>
            </a:extLst>
          </p:cNvPr>
          <p:cNvSpPr txBox="1"/>
          <p:nvPr/>
        </p:nvSpPr>
        <p:spPr>
          <a:xfrm>
            <a:off x="0" y="6083166"/>
            <a:ext cx="12192000" cy="774834"/>
          </a:xfrm>
          <a:prstGeom prst="rect">
            <a:avLst/>
          </a:prstGeom>
          <a:solidFill>
            <a:srgbClr val="7030A0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49580" algn="r"/>
            <a:r>
              <a:rPr lang="de-DE" sz="2800" dirty="0">
                <a:solidFill>
                  <a:srgbClr val="DEB4FF"/>
                </a:solidFill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 Web: </a:t>
            </a:r>
            <a:r>
              <a:rPr lang="de-DE" sz="2800" dirty="0">
                <a:solidFill>
                  <a:srgbClr val="FFFFFF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Y-</a:t>
            </a:r>
            <a:r>
              <a:rPr lang="de-DE" sz="2800" dirty="0" err="1">
                <a:solidFill>
                  <a:srgbClr val="FFFFFF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CITY.org</a:t>
            </a:r>
            <a:endParaRPr lang="de-D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52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8AEB8C-BEEA-E0CE-2928-DC788D478E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872" y="1167759"/>
            <a:ext cx="7586847" cy="63906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l"/>
            <a:r>
              <a:rPr lang="de-DE" sz="3600" b="1" dirty="0">
                <a:solidFill>
                  <a:srgbClr val="7030A0"/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Aufbau des Konzeptes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76DD077-AD36-FA69-1D21-DF9A9A5A5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873" y="1964615"/>
            <a:ext cx="7086333" cy="3202069"/>
          </a:xfrm>
        </p:spPr>
        <p:txBody>
          <a:bodyPr>
            <a:normAutofit/>
          </a:bodyPr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Avenir Next" panose="020B0503020202020204" pitchFamily="34" charset="0"/>
              </a:rPr>
              <a:t>In dem Konzept wird das Modell in der Stadt YPSILON umgesetzt.</a:t>
            </a:r>
            <a:br>
              <a:rPr lang="de-DE" sz="1600" dirty="0">
                <a:latin typeface="Avenir Next" panose="020B0503020202020204" pitchFamily="34" charset="0"/>
              </a:rPr>
            </a:br>
            <a:endParaRPr lang="de-DE" sz="1600" dirty="0">
              <a:latin typeface="Avenir Next" panose="020B0503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Avenir Next" panose="020B0503020202020204" pitchFamily="34" charset="0"/>
              </a:rPr>
              <a:t>Die Umsetzung erfolgt in drei Phasen, beginnend mit der Aufbau- und Planungsphase. </a:t>
            </a:r>
            <a:br>
              <a:rPr lang="de-DE" sz="1600" dirty="0">
                <a:latin typeface="Avenir Next" panose="020B0503020202020204" pitchFamily="34" charset="0"/>
              </a:rPr>
            </a:br>
            <a:endParaRPr lang="de-DE" sz="1600" dirty="0">
              <a:latin typeface="Avenir Next" panose="020B0503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Avenir Next" panose="020B0503020202020204" pitchFamily="34" charset="0"/>
              </a:rPr>
              <a:t>27 Module werden innerhalb der Phasen in YPSILON umgesetzt.</a:t>
            </a:r>
            <a:br>
              <a:rPr lang="de-DE" sz="1600" dirty="0">
                <a:latin typeface="Avenir Next" panose="020B0503020202020204" pitchFamily="34" charset="0"/>
              </a:rPr>
            </a:br>
            <a:endParaRPr lang="de-DE" sz="1600" dirty="0">
              <a:latin typeface="Avenir Next" panose="020B0503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Avenir Next" panose="020B0503020202020204" pitchFamily="34" charset="0"/>
              </a:rPr>
              <a:t>Das Konzept bleibt flexibel – Kommunen können aus den Modulen auswählen.</a:t>
            </a:r>
            <a:br>
              <a:rPr lang="de-DE" sz="1600" dirty="0">
                <a:latin typeface="Avenir Next" panose="020B0503020202020204" pitchFamily="34" charset="0"/>
              </a:rPr>
            </a:br>
            <a:endParaRPr lang="de-DE" sz="1600" dirty="0">
              <a:latin typeface="Avenir Next" panose="020B0503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Avenir Next" panose="020B0503020202020204" pitchFamily="34" charset="0"/>
              </a:rPr>
              <a:t>Das Konzept lässt einen kreativen Spielraum für die regionale Umsetzung.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87FB335-C696-3197-CE8A-FFAEC93ED2F8}"/>
              </a:ext>
            </a:extLst>
          </p:cNvPr>
          <p:cNvGrpSpPr/>
          <p:nvPr/>
        </p:nvGrpSpPr>
        <p:grpSpPr>
          <a:xfrm>
            <a:off x="0" y="0"/>
            <a:ext cx="9692640" cy="900000"/>
            <a:chOff x="1" y="895149"/>
            <a:chExt cx="9692640" cy="900000"/>
          </a:xfrm>
        </p:grpSpPr>
        <p:sp>
          <p:nvSpPr>
            <p:cNvPr id="8" name="Textfeld 8">
              <a:extLst>
                <a:ext uri="{FF2B5EF4-FFF2-40B4-BE49-F238E27FC236}">
                  <a16:creationId xmlns:a16="http://schemas.microsoft.com/office/drawing/2014/main" id="{B33A0C57-2AD3-2A4B-2897-FE1F652147B5}"/>
                </a:ext>
              </a:extLst>
            </p:cNvPr>
            <p:cNvSpPr txBox="1"/>
            <p:nvPr/>
          </p:nvSpPr>
          <p:spPr>
            <a:xfrm>
              <a:off x="1" y="895149"/>
              <a:ext cx="9692640" cy="900000"/>
            </a:xfrm>
            <a:prstGeom prst="rect">
              <a:avLst/>
            </a:prstGeom>
            <a:solidFill>
              <a:srgbClr val="CEB40C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de-DE" sz="80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YPSILON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232884F0-DFFA-2FC2-61D2-7B5732186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4199" y="1020278"/>
              <a:ext cx="1370060" cy="774870"/>
            </a:xfrm>
            <a:prstGeom prst="rect">
              <a:avLst/>
            </a:prstGeom>
          </p:spPr>
        </p:pic>
      </p:grpSp>
      <p:sp>
        <p:nvSpPr>
          <p:cNvPr id="6" name="Textfeld 6">
            <a:extLst>
              <a:ext uri="{FF2B5EF4-FFF2-40B4-BE49-F238E27FC236}">
                <a16:creationId xmlns:a16="http://schemas.microsoft.com/office/drawing/2014/main" id="{DA8D79E8-BA47-8FFC-6110-73B6F084C77D}"/>
              </a:ext>
            </a:extLst>
          </p:cNvPr>
          <p:cNvSpPr txBox="1"/>
          <p:nvPr/>
        </p:nvSpPr>
        <p:spPr>
          <a:xfrm>
            <a:off x="0" y="6083166"/>
            <a:ext cx="12192000" cy="774834"/>
          </a:xfrm>
          <a:prstGeom prst="rect">
            <a:avLst/>
          </a:prstGeom>
          <a:solidFill>
            <a:srgbClr val="7030A0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49580" algn="r"/>
            <a:r>
              <a:rPr lang="de-DE" sz="2800" dirty="0">
                <a:solidFill>
                  <a:srgbClr val="DEB4FF"/>
                </a:solidFill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 Web: </a:t>
            </a:r>
            <a:r>
              <a:rPr lang="de-DE" sz="2800" dirty="0">
                <a:solidFill>
                  <a:srgbClr val="FFFFFF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Y-</a:t>
            </a:r>
            <a:r>
              <a:rPr lang="de-DE" sz="2800" dirty="0" err="1">
                <a:solidFill>
                  <a:srgbClr val="FFFFFF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CITY.org</a:t>
            </a:r>
            <a:endParaRPr lang="de-D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9D263B6A-9331-81C5-37F3-6E48BA51C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8263053"/>
              </p:ext>
            </p:extLst>
          </p:nvPr>
        </p:nvGraphicFramePr>
        <p:xfrm>
          <a:off x="7713575" y="899999"/>
          <a:ext cx="4260783" cy="4970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637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8AEB8C-BEEA-E0CE-2928-DC788D478E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872" y="1167759"/>
            <a:ext cx="7586847" cy="63906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l"/>
            <a:r>
              <a:rPr lang="de-DE" sz="3600" b="1" dirty="0">
                <a:solidFill>
                  <a:srgbClr val="7030A0"/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Die Kulturpartnerschaft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76DD077-AD36-FA69-1D21-DF9A9A5A5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873" y="1964615"/>
            <a:ext cx="7086333" cy="3202069"/>
          </a:xfrm>
        </p:spPr>
        <p:txBody>
          <a:bodyPr>
            <a:normAutofit/>
          </a:bodyPr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Avenir Next" panose="020B0503020202020204" pitchFamily="34" charset="0"/>
              </a:rPr>
              <a:t>Einrichtung einer Kulturpartnerschaft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de-DE" sz="1600" dirty="0">
              <a:latin typeface="Avenir Next" panose="020B0503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Avenir Next" panose="020B0503020202020204" pitchFamily="34" charset="0"/>
              </a:rPr>
              <a:t>Projektbeauftragte/</a:t>
            </a:r>
            <a:r>
              <a:rPr lang="de-DE" sz="1600" dirty="0" err="1">
                <a:latin typeface="Avenir Next" panose="020B0503020202020204" pitchFamily="34" charset="0"/>
              </a:rPr>
              <a:t>r</a:t>
            </a:r>
            <a:r>
              <a:rPr lang="de-DE" sz="1600" dirty="0">
                <a:latin typeface="Avenir Next" panose="020B0503020202020204" pitchFamily="34" charset="0"/>
              </a:rPr>
              <a:t> bei der Kommune</a:t>
            </a:r>
            <a:br>
              <a:rPr lang="de-DE" sz="1600" dirty="0">
                <a:latin typeface="Avenir Next" panose="020B0503020202020204" pitchFamily="34" charset="0"/>
              </a:rPr>
            </a:br>
            <a:endParaRPr lang="de-DE" sz="1600" dirty="0">
              <a:latin typeface="Avenir Next" panose="020B0503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Avenir Next" panose="020B0503020202020204" pitchFamily="34" charset="0"/>
              </a:rPr>
              <a:t>Regelmäßige Sitzungen der Kulturpartnerschaft</a:t>
            </a:r>
            <a:br>
              <a:rPr lang="de-DE" sz="1600" dirty="0">
                <a:latin typeface="Avenir Next" panose="020B0503020202020204" pitchFamily="34" charset="0"/>
              </a:rPr>
            </a:br>
            <a:endParaRPr lang="de-DE" sz="1600" dirty="0">
              <a:latin typeface="Avenir Next" panose="020B0503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Avenir Next" panose="020B0503020202020204" pitchFamily="34" charset="0"/>
              </a:rPr>
              <a:t>Nutzung von Synergien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87FB335-C696-3197-CE8A-FFAEC93ED2F8}"/>
              </a:ext>
            </a:extLst>
          </p:cNvPr>
          <p:cNvGrpSpPr/>
          <p:nvPr/>
        </p:nvGrpSpPr>
        <p:grpSpPr>
          <a:xfrm>
            <a:off x="0" y="0"/>
            <a:ext cx="9692640" cy="900000"/>
            <a:chOff x="1" y="895149"/>
            <a:chExt cx="9692640" cy="900000"/>
          </a:xfrm>
        </p:grpSpPr>
        <p:sp>
          <p:nvSpPr>
            <p:cNvPr id="8" name="Textfeld 8">
              <a:extLst>
                <a:ext uri="{FF2B5EF4-FFF2-40B4-BE49-F238E27FC236}">
                  <a16:creationId xmlns:a16="http://schemas.microsoft.com/office/drawing/2014/main" id="{B33A0C57-2AD3-2A4B-2897-FE1F652147B5}"/>
                </a:ext>
              </a:extLst>
            </p:cNvPr>
            <p:cNvSpPr txBox="1"/>
            <p:nvPr/>
          </p:nvSpPr>
          <p:spPr>
            <a:xfrm>
              <a:off x="1" y="895149"/>
              <a:ext cx="9692640" cy="900000"/>
            </a:xfrm>
            <a:prstGeom prst="rect">
              <a:avLst/>
            </a:prstGeom>
            <a:solidFill>
              <a:srgbClr val="CEB40C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de-DE" sz="80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YPSILON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232884F0-DFFA-2FC2-61D2-7B5732186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4199" y="1020278"/>
              <a:ext cx="1370060" cy="774870"/>
            </a:xfrm>
            <a:prstGeom prst="rect">
              <a:avLst/>
            </a:prstGeom>
          </p:spPr>
        </p:pic>
      </p:grpSp>
      <p:sp>
        <p:nvSpPr>
          <p:cNvPr id="6" name="Textfeld 6">
            <a:extLst>
              <a:ext uri="{FF2B5EF4-FFF2-40B4-BE49-F238E27FC236}">
                <a16:creationId xmlns:a16="http://schemas.microsoft.com/office/drawing/2014/main" id="{DA8D79E8-BA47-8FFC-6110-73B6F084C77D}"/>
              </a:ext>
            </a:extLst>
          </p:cNvPr>
          <p:cNvSpPr txBox="1"/>
          <p:nvPr/>
        </p:nvSpPr>
        <p:spPr>
          <a:xfrm>
            <a:off x="0" y="6083166"/>
            <a:ext cx="12192000" cy="774834"/>
          </a:xfrm>
          <a:prstGeom prst="rect">
            <a:avLst/>
          </a:prstGeom>
          <a:solidFill>
            <a:srgbClr val="7030A0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49580" algn="r"/>
            <a:r>
              <a:rPr lang="de-DE" sz="2800" dirty="0">
                <a:solidFill>
                  <a:srgbClr val="DEB4FF"/>
                </a:solidFill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 Web: </a:t>
            </a:r>
            <a:r>
              <a:rPr lang="de-DE" sz="2800" dirty="0">
                <a:solidFill>
                  <a:srgbClr val="FFFFFF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Y-</a:t>
            </a:r>
            <a:r>
              <a:rPr lang="de-DE" sz="2800" dirty="0" err="1">
                <a:solidFill>
                  <a:srgbClr val="FFFFFF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CITY.org</a:t>
            </a:r>
            <a:endParaRPr lang="de-D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40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8AEB8C-BEEA-E0CE-2928-DC788D478E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872" y="1167759"/>
            <a:ext cx="7586847" cy="63906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l"/>
            <a:r>
              <a:rPr lang="de-DE" sz="3600" b="1" dirty="0">
                <a:solidFill>
                  <a:srgbClr val="7030A0"/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Kreative Potentiale einbinden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76DD077-AD36-FA69-1D21-DF9A9A5A5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873" y="1964616"/>
            <a:ext cx="7086333" cy="3086566"/>
          </a:xfrm>
        </p:spPr>
        <p:txBody>
          <a:bodyPr>
            <a:normAutofit lnSpcReduction="10000"/>
          </a:bodyPr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Avenir Next" panose="020B0503020202020204" pitchFamily="34" charset="0"/>
              </a:rPr>
              <a:t>Regionale Künstler und Kulturschaffende</a:t>
            </a:r>
            <a:br>
              <a:rPr lang="de-DE" sz="1600" dirty="0">
                <a:latin typeface="Avenir Next" panose="020B0503020202020204" pitchFamily="34" charset="0"/>
              </a:rPr>
            </a:br>
            <a:endParaRPr lang="de-DE" sz="1600" dirty="0">
              <a:latin typeface="Avenir Next" panose="020B0503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Avenir Next" panose="020B0503020202020204" pitchFamily="34" charset="0"/>
              </a:rPr>
              <a:t>Musikschulen, Tanzschulen, Laientheatergruppen</a:t>
            </a:r>
            <a:br>
              <a:rPr lang="de-DE" sz="1600" dirty="0">
                <a:latin typeface="Avenir Next" panose="020B0503020202020204" pitchFamily="34" charset="0"/>
              </a:rPr>
            </a:br>
            <a:endParaRPr lang="de-DE" sz="1600" dirty="0">
              <a:latin typeface="Avenir Next" panose="020B0503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Avenir Next" panose="020B0503020202020204" pitchFamily="34" charset="0"/>
              </a:rPr>
              <a:t>Musikhochschule der Universität</a:t>
            </a:r>
            <a:br>
              <a:rPr lang="de-DE" sz="1600" dirty="0">
                <a:latin typeface="Avenir Next" panose="020B0503020202020204" pitchFamily="34" charset="0"/>
              </a:rPr>
            </a:br>
            <a:endParaRPr lang="de-DE" sz="1600" dirty="0">
              <a:latin typeface="Avenir Next" panose="020B0503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600">
                <a:latin typeface="Avenir Next" panose="020B0503020202020204" pitchFamily="34" charset="0"/>
              </a:rPr>
              <a:t>Schul-AGs </a:t>
            </a:r>
            <a:r>
              <a:rPr lang="de-DE" sz="1600" dirty="0">
                <a:latin typeface="Avenir Next" panose="020B0503020202020204" pitchFamily="34" charset="0"/>
              </a:rPr>
              <a:t>(Musik, Theater, Tanz und Kunst)</a:t>
            </a:r>
            <a:br>
              <a:rPr lang="de-DE" sz="1600" dirty="0">
                <a:latin typeface="Avenir Next" panose="020B0503020202020204" pitchFamily="34" charset="0"/>
              </a:rPr>
            </a:br>
            <a:endParaRPr lang="de-DE" sz="1600" dirty="0">
              <a:latin typeface="Avenir Next" panose="020B0503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Avenir Next" panose="020B0503020202020204" pitchFamily="34" charset="0"/>
              </a:rPr>
              <a:t>Seniorenchöre</a:t>
            </a:r>
            <a:br>
              <a:rPr lang="de-DE" sz="1600" dirty="0">
                <a:latin typeface="Avenir Next" panose="020B0503020202020204" pitchFamily="34" charset="0"/>
              </a:rPr>
            </a:br>
            <a:endParaRPr lang="de-DE" sz="1600" dirty="0">
              <a:latin typeface="Avenir Next" panose="020B0503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Avenir Next" panose="020B0503020202020204" pitchFamily="34" charset="0"/>
              </a:rPr>
              <a:t>Regionale Kunsthandwerker</a:t>
            </a:r>
            <a:br>
              <a:rPr lang="de-DE" sz="1600" dirty="0">
                <a:latin typeface="Avenir Next" panose="020B0503020202020204" pitchFamily="34" charset="0"/>
              </a:rPr>
            </a:br>
            <a:endParaRPr lang="de-DE" sz="1600" dirty="0">
              <a:latin typeface="Avenir Next" panose="020B0503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Avenir Next" panose="020B0503020202020204" pitchFamily="34" charset="0"/>
              </a:rPr>
              <a:t>Geladene Künstlerinnen und Künstler aus anderen Regionen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87FB335-C696-3197-CE8A-FFAEC93ED2F8}"/>
              </a:ext>
            </a:extLst>
          </p:cNvPr>
          <p:cNvGrpSpPr/>
          <p:nvPr/>
        </p:nvGrpSpPr>
        <p:grpSpPr>
          <a:xfrm>
            <a:off x="0" y="0"/>
            <a:ext cx="9692640" cy="900000"/>
            <a:chOff x="1" y="895149"/>
            <a:chExt cx="9692640" cy="900000"/>
          </a:xfrm>
        </p:grpSpPr>
        <p:sp>
          <p:nvSpPr>
            <p:cNvPr id="8" name="Textfeld 8">
              <a:extLst>
                <a:ext uri="{FF2B5EF4-FFF2-40B4-BE49-F238E27FC236}">
                  <a16:creationId xmlns:a16="http://schemas.microsoft.com/office/drawing/2014/main" id="{B33A0C57-2AD3-2A4B-2897-FE1F652147B5}"/>
                </a:ext>
              </a:extLst>
            </p:cNvPr>
            <p:cNvSpPr txBox="1"/>
            <p:nvPr/>
          </p:nvSpPr>
          <p:spPr>
            <a:xfrm>
              <a:off x="1" y="895149"/>
              <a:ext cx="9692640" cy="900000"/>
            </a:xfrm>
            <a:prstGeom prst="rect">
              <a:avLst/>
            </a:prstGeom>
            <a:solidFill>
              <a:srgbClr val="CEB40C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de-DE" sz="80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YPSILON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232884F0-DFFA-2FC2-61D2-7B5732186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4199" y="1020278"/>
              <a:ext cx="1370060" cy="774870"/>
            </a:xfrm>
            <a:prstGeom prst="rect">
              <a:avLst/>
            </a:prstGeom>
          </p:spPr>
        </p:pic>
      </p:grpSp>
      <p:sp>
        <p:nvSpPr>
          <p:cNvPr id="6" name="Textfeld 6">
            <a:extLst>
              <a:ext uri="{FF2B5EF4-FFF2-40B4-BE49-F238E27FC236}">
                <a16:creationId xmlns:a16="http://schemas.microsoft.com/office/drawing/2014/main" id="{DA8D79E8-BA47-8FFC-6110-73B6F084C77D}"/>
              </a:ext>
            </a:extLst>
          </p:cNvPr>
          <p:cNvSpPr txBox="1"/>
          <p:nvPr/>
        </p:nvSpPr>
        <p:spPr>
          <a:xfrm>
            <a:off x="0" y="6083166"/>
            <a:ext cx="12192000" cy="774834"/>
          </a:xfrm>
          <a:prstGeom prst="rect">
            <a:avLst/>
          </a:prstGeom>
          <a:solidFill>
            <a:srgbClr val="7030A0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49580" algn="r"/>
            <a:r>
              <a:rPr lang="de-DE" sz="2800" dirty="0">
                <a:solidFill>
                  <a:srgbClr val="DEB4FF"/>
                </a:solidFill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 Web: </a:t>
            </a:r>
            <a:r>
              <a:rPr lang="de-DE" sz="2800" dirty="0">
                <a:solidFill>
                  <a:srgbClr val="FFFFFF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Y-</a:t>
            </a:r>
            <a:r>
              <a:rPr lang="de-DE" sz="2800" dirty="0" err="1">
                <a:solidFill>
                  <a:srgbClr val="FFFFFF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CITY.org</a:t>
            </a:r>
            <a:endParaRPr lang="de-D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6D3F029-37AC-4C62-E9CF-8E9D090A2126}"/>
              </a:ext>
            </a:extLst>
          </p:cNvPr>
          <p:cNvSpPr txBox="1"/>
          <p:nvPr/>
        </p:nvSpPr>
        <p:spPr>
          <a:xfrm>
            <a:off x="584198" y="5176346"/>
            <a:ext cx="6545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7030A0"/>
                </a:solidFill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de-DE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 erweiterte Kunst- und Kulturprogramm lädt zum Mitmachen ein und integriert Menschen aller Altersgruppen, von Kindern bis hin zu den Senioren.“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89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8AEB8C-BEEA-E0CE-2928-DC788D478E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872" y="1167759"/>
            <a:ext cx="7586847" cy="63906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l"/>
            <a:r>
              <a:rPr lang="de-DE" sz="3600" b="1" dirty="0">
                <a:solidFill>
                  <a:srgbClr val="7030A0"/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Der Kultursommer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76DD077-AD36-FA69-1D21-DF9A9A5A5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873" y="1964615"/>
            <a:ext cx="7086333" cy="3974172"/>
          </a:xfrm>
        </p:spPr>
        <p:txBody>
          <a:bodyPr>
            <a:normAutofit/>
          </a:bodyPr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Avenir Next" panose="020B0503020202020204" pitchFamily="34" charset="0"/>
              </a:rPr>
              <a:t>Aufbau eines erweiterten Kunst- und Kulturangebotes</a:t>
            </a:r>
          </a:p>
          <a:p>
            <a:pPr lvl="1" algn="l"/>
            <a:endParaRPr lang="de-DE" sz="1600" dirty="0">
              <a:latin typeface="Avenir Next" panose="020B0503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Avenir Next" panose="020B0503020202020204" pitchFamily="34" charset="0"/>
              </a:rPr>
              <a:t>Bürgernahe Kunst und Kultur auf öffentlichen Plätzen</a:t>
            </a:r>
            <a:br>
              <a:rPr lang="de-DE" sz="1600" dirty="0">
                <a:latin typeface="Avenir Next" panose="020B0503020202020204" pitchFamily="34" charset="0"/>
              </a:rPr>
            </a:br>
            <a:endParaRPr lang="de-DE" sz="1600" dirty="0">
              <a:latin typeface="Avenir Next" panose="020B0503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Avenir Next" panose="020B0503020202020204" pitchFamily="34" charset="0"/>
              </a:rPr>
              <a:t>Kreative Angebote, die zum Mitmachen einladen</a:t>
            </a:r>
            <a:br>
              <a:rPr lang="de-DE" sz="1600" dirty="0">
                <a:latin typeface="Avenir Next" panose="020B0503020202020204" pitchFamily="34" charset="0"/>
              </a:rPr>
            </a:br>
            <a:endParaRPr lang="de-DE" sz="1600" dirty="0">
              <a:latin typeface="Avenir Next" panose="020B0503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Avenir Next" panose="020B0503020202020204" pitchFamily="34" charset="0"/>
              </a:rPr>
              <a:t>Ausstellungen in öffentlichen Gebäuden </a:t>
            </a:r>
            <a:br>
              <a:rPr lang="de-DE" sz="1600" dirty="0">
                <a:latin typeface="Avenir Next" panose="020B0503020202020204" pitchFamily="34" charset="0"/>
              </a:rPr>
            </a:br>
            <a:endParaRPr lang="de-DE" sz="1600" dirty="0">
              <a:latin typeface="Avenir Next" panose="020B0503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Avenir Next" panose="020B0503020202020204" pitchFamily="34" charset="0"/>
              </a:rPr>
              <a:t>Buchlesungen mit speziellen Angeboten für Kinder</a:t>
            </a:r>
            <a:br>
              <a:rPr lang="de-DE" sz="1600" dirty="0">
                <a:latin typeface="Avenir Next" panose="020B0503020202020204" pitchFamily="34" charset="0"/>
              </a:rPr>
            </a:br>
            <a:endParaRPr lang="de-DE" sz="1600" dirty="0">
              <a:latin typeface="Avenir Next" panose="020B0503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Avenir Next" panose="020B0503020202020204" pitchFamily="34" charset="0"/>
              </a:rPr>
              <a:t>Kunsthandwerkermärkte</a:t>
            </a:r>
            <a:br>
              <a:rPr lang="de-DE" sz="1600" dirty="0">
                <a:latin typeface="Avenir Next" panose="020B0503020202020204" pitchFamily="34" charset="0"/>
              </a:rPr>
            </a:br>
            <a:endParaRPr lang="de-DE" sz="1600" dirty="0">
              <a:latin typeface="Avenir Next" panose="020B0503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Avenir Next" panose="020B0503020202020204" pitchFamily="34" charset="0"/>
              </a:rPr>
              <a:t>Gezielte Bewerbung des Programms unter Einbezug der Medien</a:t>
            </a:r>
            <a:br>
              <a:rPr lang="de-DE" sz="1600" dirty="0">
                <a:latin typeface="Avenir Next" panose="020B0503020202020204" pitchFamily="34" charset="0"/>
              </a:rPr>
            </a:br>
            <a:endParaRPr lang="de-DE" sz="1600" dirty="0">
              <a:latin typeface="Avenir Next" panose="020B0503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Avenir Next" panose="020B0503020202020204" pitchFamily="34" charset="0"/>
              </a:rPr>
              <a:t>Aufbau eines erweiterten Kunst- und Kulturkalenders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87FB335-C696-3197-CE8A-FFAEC93ED2F8}"/>
              </a:ext>
            </a:extLst>
          </p:cNvPr>
          <p:cNvGrpSpPr/>
          <p:nvPr/>
        </p:nvGrpSpPr>
        <p:grpSpPr>
          <a:xfrm>
            <a:off x="0" y="0"/>
            <a:ext cx="9692640" cy="900000"/>
            <a:chOff x="1" y="895149"/>
            <a:chExt cx="9692640" cy="900000"/>
          </a:xfrm>
        </p:grpSpPr>
        <p:sp>
          <p:nvSpPr>
            <p:cNvPr id="8" name="Textfeld 8">
              <a:extLst>
                <a:ext uri="{FF2B5EF4-FFF2-40B4-BE49-F238E27FC236}">
                  <a16:creationId xmlns:a16="http://schemas.microsoft.com/office/drawing/2014/main" id="{B33A0C57-2AD3-2A4B-2897-FE1F652147B5}"/>
                </a:ext>
              </a:extLst>
            </p:cNvPr>
            <p:cNvSpPr txBox="1"/>
            <p:nvPr/>
          </p:nvSpPr>
          <p:spPr>
            <a:xfrm>
              <a:off x="1" y="895149"/>
              <a:ext cx="9692640" cy="900000"/>
            </a:xfrm>
            <a:prstGeom prst="rect">
              <a:avLst/>
            </a:prstGeom>
            <a:solidFill>
              <a:srgbClr val="CEB40C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de-DE" sz="80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YPSILON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232884F0-DFFA-2FC2-61D2-7B5732186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4199" y="1020278"/>
              <a:ext cx="1370060" cy="774870"/>
            </a:xfrm>
            <a:prstGeom prst="rect">
              <a:avLst/>
            </a:prstGeom>
          </p:spPr>
        </p:pic>
      </p:grpSp>
      <p:sp>
        <p:nvSpPr>
          <p:cNvPr id="6" name="Textfeld 6">
            <a:extLst>
              <a:ext uri="{FF2B5EF4-FFF2-40B4-BE49-F238E27FC236}">
                <a16:creationId xmlns:a16="http://schemas.microsoft.com/office/drawing/2014/main" id="{DA8D79E8-BA47-8FFC-6110-73B6F084C77D}"/>
              </a:ext>
            </a:extLst>
          </p:cNvPr>
          <p:cNvSpPr txBox="1"/>
          <p:nvPr/>
        </p:nvSpPr>
        <p:spPr>
          <a:xfrm>
            <a:off x="0" y="6083166"/>
            <a:ext cx="12192000" cy="774834"/>
          </a:xfrm>
          <a:prstGeom prst="rect">
            <a:avLst/>
          </a:prstGeom>
          <a:solidFill>
            <a:srgbClr val="7030A0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49580" algn="r"/>
            <a:r>
              <a:rPr lang="de-DE" sz="2800" dirty="0">
                <a:solidFill>
                  <a:srgbClr val="DEB4FF"/>
                </a:solidFill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 Web: </a:t>
            </a:r>
            <a:r>
              <a:rPr lang="de-DE" sz="2800" dirty="0">
                <a:solidFill>
                  <a:srgbClr val="FFFFFF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Y-</a:t>
            </a:r>
            <a:r>
              <a:rPr lang="de-DE" sz="2800" dirty="0" err="1">
                <a:solidFill>
                  <a:srgbClr val="FFFFFF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CITY.org</a:t>
            </a:r>
            <a:endParaRPr lang="de-D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8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8AEB8C-BEEA-E0CE-2928-DC788D478E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872" y="1167759"/>
            <a:ext cx="7586847" cy="63906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l"/>
            <a:r>
              <a:rPr lang="de-DE" sz="3600" b="1" dirty="0">
                <a:solidFill>
                  <a:srgbClr val="7030A0"/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Besonderheiten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76DD077-AD36-FA69-1D21-DF9A9A5A5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873" y="1964615"/>
            <a:ext cx="7086333" cy="3974172"/>
          </a:xfrm>
        </p:spPr>
        <p:txBody>
          <a:bodyPr>
            <a:normAutofit fontScale="92500" lnSpcReduction="10000"/>
          </a:bodyPr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endParaRPr lang="de-DE" sz="1600" dirty="0">
              <a:latin typeface="Avenir Next" panose="020B0503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Avenir Next" panose="020B0503020202020204" pitchFamily="34" charset="0"/>
              </a:rPr>
              <a:t>Thementage, z.B. „Kinder erobern mit Kunst und Kultur die Herzen der Stadt“</a:t>
            </a:r>
            <a:br>
              <a:rPr lang="de-DE" sz="1600" dirty="0">
                <a:latin typeface="Avenir Next" panose="020B0503020202020204" pitchFamily="34" charset="0"/>
              </a:rPr>
            </a:br>
            <a:endParaRPr lang="de-DE" sz="1600" dirty="0">
              <a:latin typeface="Avenir Next" panose="020B0503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Avenir Next" panose="020B0503020202020204" pitchFamily="34" charset="0"/>
              </a:rPr>
              <a:t>Y-Sportshow mit Kindern und ihren Trainern, die ihre Sportarten präsentieren – moderiert vom Kreissportbund.</a:t>
            </a:r>
            <a:br>
              <a:rPr lang="de-DE" sz="1600" dirty="0">
                <a:latin typeface="Avenir Next" panose="020B0503020202020204" pitchFamily="34" charset="0"/>
              </a:rPr>
            </a:br>
            <a:endParaRPr lang="de-DE" sz="1600" dirty="0">
              <a:latin typeface="Avenir Next" panose="020B0503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Avenir Next" panose="020B0503020202020204" pitchFamily="34" charset="0"/>
              </a:rPr>
              <a:t>Das Y-Kunsthandwerkerhaus </a:t>
            </a:r>
          </a:p>
          <a:p>
            <a:pPr lvl="1" algn="l"/>
            <a:endParaRPr lang="de-DE" sz="1600" dirty="0">
              <a:latin typeface="Avenir Next" panose="020B0503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Avenir Next" panose="020B0503020202020204" pitchFamily="34" charset="0"/>
              </a:rPr>
              <a:t>Der Y-Spezialitätenmarkt mit regionalen Erzeugnissen</a:t>
            </a:r>
            <a:br>
              <a:rPr lang="de-DE" sz="1600" dirty="0">
                <a:latin typeface="Avenir Next" panose="020B0503020202020204" pitchFamily="34" charset="0"/>
              </a:rPr>
            </a:br>
            <a:endParaRPr lang="de-DE" sz="1600" dirty="0">
              <a:latin typeface="Avenir Next" panose="020B0503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Avenir Next" panose="020B0503020202020204" pitchFamily="34" charset="0"/>
              </a:rPr>
              <a:t>Kochkurse mit regionalen Lebensmitteln</a:t>
            </a:r>
            <a:br>
              <a:rPr lang="de-DE" sz="1600" dirty="0">
                <a:latin typeface="Avenir Next" panose="020B0503020202020204" pitchFamily="34" charset="0"/>
              </a:rPr>
            </a:br>
            <a:endParaRPr lang="de-DE" sz="1600" dirty="0">
              <a:latin typeface="Avenir Next" panose="020B0503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Avenir Next" panose="020B0503020202020204" pitchFamily="34" charset="0"/>
              </a:rPr>
              <a:t>Orgelkonzerte in der Kirche</a:t>
            </a:r>
            <a:br>
              <a:rPr lang="de-DE" sz="1600" dirty="0">
                <a:latin typeface="Avenir Next" panose="020B0503020202020204" pitchFamily="34" charset="0"/>
              </a:rPr>
            </a:br>
            <a:endParaRPr lang="de-DE" sz="1600" dirty="0">
              <a:latin typeface="Avenir Next" panose="020B0503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Avenir Next" panose="020B0503020202020204" pitchFamily="34" charset="0"/>
              </a:rPr>
              <a:t>Künstler-Café für eine sich entwickelnde kreative Szene</a:t>
            </a:r>
            <a:br>
              <a:rPr lang="de-DE" sz="1600" dirty="0">
                <a:latin typeface="Avenir Next" panose="020B0503020202020204" pitchFamily="34" charset="0"/>
              </a:rPr>
            </a:br>
            <a:endParaRPr lang="de-DE" sz="1600" dirty="0">
              <a:latin typeface="Avenir Next" panose="020B0503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Avenir Next" panose="020B0503020202020204" pitchFamily="34" charset="0"/>
              </a:rPr>
              <a:t>Langfristig: Städtetausch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de-DE" sz="1600" dirty="0">
              <a:latin typeface="Avenir Next" panose="020B0503020202020204" pitchFamily="34" charset="0"/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87FB335-C696-3197-CE8A-FFAEC93ED2F8}"/>
              </a:ext>
            </a:extLst>
          </p:cNvPr>
          <p:cNvGrpSpPr/>
          <p:nvPr/>
        </p:nvGrpSpPr>
        <p:grpSpPr>
          <a:xfrm>
            <a:off x="0" y="0"/>
            <a:ext cx="9692640" cy="900000"/>
            <a:chOff x="1" y="895149"/>
            <a:chExt cx="9692640" cy="900000"/>
          </a:xfrm>
        </p:grpSpPr>
        <p:sp>
          <p:nvSpPr>
            <p:cNvPr id="8" name="Textfeld 8">
              <a:extLst>
                <a:ext uri="{FF2B5EF4-FFF2-40B4-BE49-F238E27FC236}">
                  <a16:creationId xmlns:a16="http://schemas.microsoft.com/office/drawing/2014/main" id="{B33A0C57-2AD3-2A4B-2897-FE1F652147B5}"/>
                </a:ext>
              </a:extLst>
            </p:cNvPr>
            <p:cNvSpPr txBox="1"/>
            <p:nvPr/>
          </p:nvSpPr>
          <p:spPr>
            <a:xfrm>
              <a:off x="1" y="895149"/>
              <a:ext cx="9692640" cy="900000"/>
            </a:xfrm>
            <a:prstGeom prst="rect">
              <a:avLst/>
            </a:prstGeom>
            <a:solidFill>
              <a:srgbClr val="CEB40C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de-DE" sz="80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YPSILON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232884F0-DFFA-2FC2-61D2-7B5732186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4199" y="1020278"/>
              <a:ext cx="1370060" cy="774870"/>
            </a:xfrm>
            <a:prstGeom prst="rect">
              <a:avLst/>
            </a:prstGeom>
          </p:spPr>
        </p:pic>
      </p:grpSp>
      <p:sp>
        <p:nvSpPr>
          <p:cNvPr id="6" name="Textfeld 6">
            <a:extLst>
              <a:ext uri="{FF2B5EF4-FFF2-40B4-BE49-F238E27FC236}">
                <a16:creationId xmlns:a16="http://schemas.microsoft.com/office/drawing/2014/main" id="{DA8D79E8-BA47-8FFC-6110-73B6F084C77D}"/>
              </a:ext>
            </a:extLst>
          </p:cNvPr>
          <p:cNvSpPr txBox="1"/>
          <p:nvPr/>
        </p:nvSpPr>
        <p:spPr>
          <a:xfrm>
            <a:off x="0" y="6083166"/>
            <a:ext cx="12192000" cy="774834"/>
          </a:xfrm>
          <a:prstGeom prst="rect">
            <a:avLst/>
          </a:prstGeom>
          <a:solidFill>
            <a:srgbClr val="7030A0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49580" algn="r"/>
            <a:r>
              <a:rPr lang="de-DE" sz="2800" dirty="0">
                <a:solidFill>
                  <a:srgbClr val="DEB4FF"/>
                </a:solidFill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 Web: </a:t>
            </a:r>
            <a:r>
              <a:rPr lang="de-DE" sz="2800" dirty="0">
                <a:solidFill>
                  <a:srgbClr val="FFFFFF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Y-</a:t>
            </a:r>
            <a:r>
              <a:rPr lang="de-DE" sz="2800" dirty="0" err="1">
                <a:solidFill>
                  <a:srgbClr val="FFFFFF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CITY.org</a:t>
            </a:r>
            <a:endParaRPr lang="de-D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79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8AEB8C-BEEA-E0CE-2928-DC788D478E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872" y="1167759"/>
            <a:ext cx="8404995" cy="63906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l"/>
            <a:r>
              <a:rPr lang="de-DE" sz="3600" b="1" dirty="0">
                <a:solidFill>
                  <a:srgbClr val="7030A0"/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Ein skizziertes Finanzierungsmodell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76DD077-AD36-FA69-1D21-DF9A9A5A5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873" y="1951197"/>
            <a:ext cx="5103529" cy="3410075"/>
          </a:xfrm>
        </p:spPr>
        <p:txBody>
          <a:bodyPr>
            <a:normAutofit/>
          </a:bodyPr>
          <a:lstStyle/>
          <a:p>
            <a:pPr algn="l"/>
            <a:r>
              <a:rPr lang="de-DE" sz="1600" b="1" dirty="0">
                <a:latin typeface="Avenir Next" panose="020B0503020202020204" pitchFamily="34" charset="0"/>
              </a:rPr>
              <a:t>Ein Beispiel aus dem skizzierten Finanzierungsmodell: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Avenir Next" panose="020B0503020202020204" pitchFamily="34" charset="0"/>
              </a:rPr>
              <a:t>Betriebe können die Belebung der Innenstadt fördern, indem sie Kulturpartner werden. </a:t>
            </a:r>
            <a:br>
              <a:rPr lang="de-DE" sz="1600" dirty="0">
                <a:latin typeface="Avenir Next" panose="020B0503020202020204" pitchFamily="34" charset="0"/>
              </a:rPr>
            </a:br>
            <a:endParaRPr lang="de-DE" sz="1600" dirty="0">
              <a:latin typeface="Avenir Next" panose="020B0503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Avenir Next" panose="020B0503020202020204" pitchFamily="34" charset="0"/>
              </a:rPr>
              <a:t>Das Modell sieht eine Preisstaffelung vor, die in eine Bronze-, Silber- oder Goldpartnerschaft führt.</a:t>
            </a:r>
            <a:br>
              <a:rPr lang="de-DE" sz="1600" dirty="0">
                <a:latin typeface="Avenir Next" panose="020B0503020202020204" pitchFamily="34" charset="0"/>
              </a:rPr>
            </a:br>
            <a:endParaRPr lang="de-DE" sz="1600" dirty="0">
              <a:latin typeface="Avenir Next" panose="020B0503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Avenir Next" panose="020B0503020202020204" pitchFamily="34" charset="0"/>
              </a:rPr>
              <a:t>Plaketten können die Betriebe sichtbar am Ladenlokal anbringen oder auf der Homepage einbinden.</a:t>
            </a:r>
            <a:br>
              <a:rPr lang="de-DE" sz="1600" dirty="0">
                <a:latin typeface="Avenir Next" panose="020B0503020202020204" pitchFamily="34" charset="0"/>
              </a:rPr>
            </a:br>
            <a:endParaRPr lang="de-DE" sz="1600" dirty="0">
              <a:latin typeface="Avenir Next" panose="020B0503020202020204" pitchFamily="34" charset="0"/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87FB335-C696-3197-CE8A-FFAEC93ED2F8}"/>
              </a:ext>
            </a:extLst>
          </p:cNvPr>
          <p:cNvGrpSpPr/>
          <p:nvPr/>
        </p:nvGrpSpPr>
        <p:grpSpPr>
          <a:xfrm>
            <a:off x="0" y="0"/>
            <a:ext cx="9692640" cy="900000"/>
            <a:chOff x="1" y="895149"/>
            <a:chExt cx="9692640" cy="900000"/>
          </a:xfrm>
        </p:grpSpPr>
        <p:sp>
          <p:nvSpPr>
            <p:cNvPr id="8" name="Textfeld 8">
              <a:extLst>
                <a:ext uri="{FF2B5EF4-FFF2-40B4-BE49-F238E27FC236}">
                  <a16:creationId xmlns:a16="http://schemas.microsoft.com/office/drawing/2014/main" id="{B33A0C57-2AD3-2A4B-2897-FE1F652147B5}"/>
                </a:ext>
              </a:extLst>
            </p:cNvPr>
            <p:cNvSpPr txBox="1"/>
            <p:nvPr/>
          </p:nvSpPr>
          <p:spPr>
            <a:xfrm>
              <a:off x="1" y="895149"/>
              <a:ext cx="9692640" cy="900000"/>
            </a:xfrm>
            <a:prstGeom prst="rect">
              <a:avLst/>
            </a:prstGeom>
            <a:solidFill>
              <a:srgbClr val="CEB40C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de-DE" sz="80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YPSILON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232884F0-DFFA-2FC2-61D2-7B5732186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4199" y="1020278"/>
              <a:ext cx="1370060" cy="774870"/>
            </a:xfrm>
            <a:prstGeom prst="rect">
              <a:avLst/>
            </a:prstGeom>
          </p:spPr>
        </p:pic>
      </p:grpSp>
      <p:sp>
        <p:nvSpPr>
          <p:cNvPr id="6" name="Textfeld 6">
            <a:extLst>
              <a:ext uri="{FF2B5EF4-FFF2-40B4-BE49-F238E27FC236}">
                <a16:creationId xmlns:a16="http://schemas.microsoft.com/office/drawing/2014/main" id="{DA8D79E8-BA47-8FFC-6110-73B6F084C77D}"/>
              </a:ext>
            </a:extLst>
          </p:cNvPr>
          <p:cNvSpPr txBox="1"/>
          <p:nvPr/>
        </p:nvSpPr>
        <p:spPr>
          <a:xfrm>
            <a:off x="0" y="6083166"/>
            <a:ext cx="12192000" cy="774834"/>
          </a:xfrm>
          <a:prstGeom prst="rect">
            <a:avLst/>
          </a:prstGeom>
          <a:solidFill>
            <a:srgbClr val="7030A0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49580" algn="r"/>
            <a:r>
              <a:rPr lang="de-DE" sz="2800" dirty="0">
                <a:solidFill>
                  <a:srgbClr val="DEB4FF"/>
                </a:solidFill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 Web: </a:t>
            </a:r>
            <a:r>
              <a:rPr lang="de-DE" sz="2800" dirty="0">
                <a:solidFill>
                  <a:srgbClr val="FFFFFF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Y-</a:t>
            </a:r>
            <a:r>
              <a:rPr lang="de-DE" sz="2800" dirty="0" err="1">
                <a:solidFill>
                  <a:srgbClr val="FFFFFF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CITY.org</a:t>
            </a:r>
            <a:endParaRPr lang="de-D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FB31ABC-2ADB-4990-4302-BEBC3F8C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444" y="1951198"/>
            <a:ext cx="6350000" cy="25146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1F07238-5DA1-F40A-6132-F2A1B427A439}"/>
              </a:ext>
            </a:extLst>
          </p:cNvPr>
          <p:cNvSpPr txBox="1"/>
          <p:nvPr/>
        </p:nvSpPr>
        <p:spPr>
          <a:xfrm>
            <a:off x="584198" y="5176346"/>
            <a:ext cx="7385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7030A0"/>
                </a:solidFill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de-DE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 neuen Erlebnis- und Begegnungsräume in der Innenstadt entwickeln sich zu einem Standortvorteil, der die Balance zum Online-Handel absichert.“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59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8AEB8C-BEEA-E0CE-2928-DC788D478E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872" y="1167759"/>
            <a:ext cx="8404995" cy="63906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l"/>
            <a:r>
              <a:rPr lang="de-DE" sz="3600" b="1" dirty="0">
                <a:solidFill>
                  <a:srgbClr val="7030A0"/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Förderung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76DD077-AD36-FA69-1D21-DF9A9A5A5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873" y="1951197"/>
            <a:ext cx="6691698" cy="341007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Avenir Next" panose="020B0503020202020204" pitchFamily="34" charset="0"/>
              </a:rPr>
              <a:t>Finanzierung von Projekten für Kunst und Kultur</a:t>
            </a:r>
            <a:br>
              <a:rPr lang="de-DE" sz="1600" dirty="0">
                <a:latin typeface="Avenir Next" panose="020B0503020202020204" pitchFamily="34" charset="0"/>
              </a:rPr>
            </a:br>
            <a:endParaRPr lang="de-DE" sz="1600" dirty="0">
              <a:latin typeface="Avenir Next" panose="020B0503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Avenir Next" panose="020B0503020202020204" pitchFamily="34" charset="0"/>
              </a:rPr>
              <a:t>Finanzierung von Projekten der Talentförderung</a:t>
            </a:r>
            <a:br>
              <a:rPr lang="de-DE" sz="1600" dirty="0">
                <a:latin typeface="Avenir Next" panose="020B0503020202020204" pitchFamily="34" charset="0"/>
              </a:rPr>
            </a:br>
            <a:endParaRPr lang="de-DE" sz="1600" dirty="0">
              <a:latin typeface="Avenir Next" panose="020B0503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Avenir Next" panose="020B0503020202020204" pitchFamily="34" charset="0"/>
              </a:rPr>
              <a:t>Talentförderung von Kindern aus sozialschwachen Familien</a:t>
            </a:r>
            <a:br>
              <a:rPr lang="de-DE" sz="1600" dirty="0">
                <a:latin typeface="Avenir Next" panose="020B0503020202020204" pitchFamily="34" charset="0"/>
              </a:rPr>
            </a:br>
            <a:endParaRPr lang="de-DE" sz="1600" dirty="0">
              <a:latin typeface="Avenir Next" panose="020B0503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Avenir Next" panose="020B0503020202020204" pitchFamily="34" charset="0"/>
              </a:rPr>
              <a:t>Eigenfinanzierung der Straßenkünstler mit einem speziellen Finanzierungsprogramm</a:t>
            </a:r>
            <a:br>
              <a:rPr lang="de-DE" sz="1600" dirty="0">
                <a:latin typeface="Avenir Next" panose="020B0503020202020204" pitchFamily="34" charset="0"/>
              </a:rPr>
            </a:br>
            <a:endParaRPr lang="de-DE" sz="1600" dirty="0">
              <a:latin typeface="Avenir Next" panose="020B0503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Avenir Next" panose="020B0503020202020204" pitchFamily="34" charset="0"/>
              </a:rPr>
              <a:t>Finanzierung von Gagen für professionelle Kunst- und Kulturschaffende durch Eintrittsgelder</a:t>
            </a:r>
            <a:br>
              <a:rPr lang="de-DE" sz="1600" dirty="0">
                <a:latin typeface="Avenir Next" panose="020B0503020202020204" pitchFamily="34" charset="0"/>
              </a:rPr>
            </a:br>
            <a:endParaRPr lang="de-DE" sz="1600" dirty="0">
              <a:latin typeface="Avenir Next" panose="020B0503020202020204" pitchFamily="34" charset="0"/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87FB335-C696-3197-CE8A-FFAEC93ED2F8}"/>
              </a:ext>
            </a:extLst>
          </p:cNvPr>
          <p:cNvGrpSpPr/>
          <p:nvPr/>
        </p:nvGrpSpPr>
        <p:grpSpPr>
          <a:xfrm>
            <a:off x="0" y="0"/>
            <a:ext cx="9692640" cy="900000"/>
            <a:chOff x="1" y="895149"/>
            <a:chExt cx="9692640" cy="900000"/>
          </a:xfrm>
        </p:grpSpPr>
        <p:sp>
          <p:nvSpPr>
            <p:cNvPr id="8" name="Textfeld 8">
              <a:extLst>
                <a:ext uri="{FF2B5EF4-FFF2-40B4-BE49-F238E27FC236}">
                  <a16:creationId xmlns:a16="http://schemas.microsoft.com/office/drawing/2014/main" id="{B33A0C57-2AD3-2A4B-2897-FE1F652147B5}"/>
                </a:ext>
              </a:extLst>
            </p:cNvPr>
            <p:cNvSpPr txBox="1"/>
            <p:nvPr/>
          </p:nvSpPr>
          <p:spPr>
            <a:xfrm>
              <a:off x="1" y="895149"/>
              <a:ext cx="9692640" cy="900000"/>
            </a:xfrm>
            <a:prstGeom prst="rect">
              <a:avLst/>
            </a:prstGeom>
            <a:solidFill>
              <a:srgbClr val="CEB40C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de-DE" sz="80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YPSILON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232884F0-DFFA-2FC2-61D2-7B5732186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4199" y="1020278"/>
              <a:ext cx="1370060" cy="774870"/>
            </a:xfrm>
            <a:prstGeom prst="rect">
              <a:avLst/>
            </a:prstGeom>
          </p:spPr>
        </p:pic>
      </p:grpSp>
      <p:sp>
        <p:nvSpPr>
          <p:cNvPr id="6" name="Textfeld 6">
            <a:extLst>
              <a:ext uri="{FF2B5EF4-FFF2-40B4-BE49-F238E27FC236}">
                <a16:creationId xmlns:a16="http://schemas.microsoft.com/office/drawing/2014/main" id="{DA8D79E8-BA47-8FFC-6110-73B6F084C77D}"/>
              </a:ext>
            </a:extLst>
          </p:cNvPr>
          <p:cNvSpPr txBox="1"/>
          <p:nvPr/>
        </p:nvSpPr>
        <p:spPr>
          <a:xfrm>
            <a:off x="0" y="6083166"/>
            <a:ext cx="12192000" cy="774834"/>
          </a:xfrm>
          <a:prstGeom prst="rect">
            <a:avLst/>
          </a:prstGeom>
          <a:solidFill>
            <a:srgbClr val="7030A0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49580" algn="r"/>
            <a:r>
              <a:rPr lang="de-DE" sz="2800" dirty="0">
                <a:solidFill>
                  <a:srgbClr val="DEB4FF"/>
                </a:solidFill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 Web: </a:t>
            </a:r>
            <a:r>
              <a:rPr lang="de-DE" sz="2800" dirty="0">
                <a:solidFill>
                  <a:srgbClr val="FFFFFF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Y-</a:t>
            </a:r>
            <a:r>
              <a:rPr lang="de-DE" sz="2800" dirty="0" err="1">
                <a:solidFill>
                  <a:srgbClr val="FFFFFF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CITY.org</a:t>
            </a:r>
            <a:endParaRPr lang="de-D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37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648</Words>
  <Application>Microsoft Macintosh PowerPoint</Application>
  <PresentationFormat>Breitbild</PresentationFormat>
  <Paragraphs>122</Paragraphs>
  <Slides>11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Avenir Next</vt:lpstr>
      <vt:lpstr>Calibri</vt:lpstr>
      <vt:lpstr>Calibri Light</vt:lpstr>
      <vt:lpstr>Times New Roman</vt:lpstr>
      <vt:lpstr>Office</vt:lpstr>
      <vt:lpstr>PowerPoint-Präsentation</vt:lpstr>
      <vt:lpstr>Einige Ziele des Konzeptes</vt:lpstr>
      <vt:lpstr>Aufbau des Konzeptes</vt:lpstr>
      <vt:lpstr>Die Kulturpartnerschaft</vt:lpstr>
      <vt:lpstr>Kreative Potentiale einbinden</vt:lpstr>
      <vt:lpstr>Der Kultursommer</vt:lpstr>
      <vt:lpstr>Besonderheiten</vt:lpstr>
      <vt:lpstr>Ein skizziertes Finanzierungsmodell</vt:lpstr>
      <vt:lpstr>Förderung</vt:lpstr>
      <vt:lpstr>Das Handlungskonzept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Günter Kuhr</dc:creator>
  <cp:lastModifiedBy>Günter Kuhr</cp:lastModifiedBy>
  <cp:revision>25</cp:revision>
  <dcterms:created xsi:type="dcterms:W3CDTF">2022-11-25T11:20:30Z</dcterms:created>
  <dcterms:modified xsi:type="dcterms:W3CDTF">2022-11-30T15:32:37Z</dcterms:modified>
</cp:coreProperties>
</file>